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65" r:id="rId4"/>
    <p:sldId id="261" r:id="rId5"/>
    <p:sldId id="267" r:id="rId6"/>
    <p:sldId id="262" r:id="rId7"/>
    <p:sldId id="264" r:id="rId8"/>
    <p:sldId id="266" r:id="rId9"/>
    <p:sldId id="263" r:id="rId10"/>
    <p:sldId id="260"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980" autoAdjust="0"/>
  </p:normalViewPr>
  <p:slideViewPr>
    <p:cSldViewPr>
      <p:cViewPr>
        <p:scale>
          <a:sx n="100" d="100"/>
          <a:sy n="100" d="100"/>
        </p:scale>
        <p:origin x="516" y="-2082"/>
      </p:cViewPr>
      <p:guideLst>
        <p:guide orient="horz" pos="2160"/>
        <p:guide pos="2880"/>
      </p:guideLst>
    </p:cSldViewPr>
  </p:slideViewPr>
  <p:notesTextViewPr>
    <p:cViewPr>
      <p:scale>
        <a:sx n="400" d="100"/>
        <a:sy n="4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958318-45DC-4336-BEC3-0305B7A9E4F1}" type="datetimeFigureOut">
              <a:rPr lang="en-GB" smtClean="0"/>
              <a:t>01/03/2021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2964B2-98AB-4CD4-A81E-103B1461A5F1}" type="slidenum">
              <a:rPr lang="en-GB" smtClean="0"/>
              <a:t>‹#›</a:t>
            </a:fld>
            <a:endParaRPr lang="en-GB"/>
          </a:p>
        </p:txBody>
      </p:sp>
    </p:spTree>
    <p:extLst>
      <p:ext uri="{BB962C8B-B14F-4D97-AF65-F5344CB8AC3E}">
        <p14:creationId xmlns:p14="http://schemas.microsoft.com/office/powerpoint/2010/main" val="152257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2964B2-98AB-4CD4-A81E-103B1461A5F1}" type="slidenum">
              <a:rPr lang="en-GB" smtClean="0"/>
              <a:t>1</a:t>
            </a:fld>
            <a:endParaRPr lang="en-GB"/>
          </a:p>
        </p:txBody>
      </p:sp>
    </p:spTree>
    <p:extLst>
      <p:ext uri="{BB962C8B-B14F-4D97-AF65-F5344CB8AC3E}">
        <p14:creationId xmlns:p14="http://schemas.microsoft.com/office/powerpoint/2010/main" val="446267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2964B2-98AB-4CD4-A81E-103B1461A5F1}" type="slidenum">
              <a:rPr lang="en-GB" smtClean="0"/>
              <a:t>7</a:t>
            </a:fld>
            <a:endParaRPr lang="en-GB"/>
          </a:p>
        </p:txBody>
      </p:sp>
    </p:spTree>
    <p:extLst>
      <p:ext uri="{BB962C8B-B14F-4D97-AF65-F5344CB8AC3E}">
        <p14:creationId xmlns:p14="http://schemas.microsoft.com/office/powerpoint/2010/main" val="2186639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2964B2-98AB-4CD4-A81E-103B1461A5F1}" type="slidenum">
              <a:rPr lang="en-GB" smtClean="0"/>
              <a:t>8</a:t>
            </a:fld>
            <a:endParaRPr lang="en-GB"/>
          </a:p>
        </p:txBody>
      </p:sp>
    </p:spTree>
    <p:extLst>
      <p:ext uri="{BB962C8B-B14F-4D97-AF65-F5344CB8AC3E}">
        <p14:creationId xmlns:p14="http://schemas.microsoft.com/office/powerpoint/2010/main" val="3219478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2A9CF3E-34BC-4A07-B024-57F18181FD8B}" type="datetimeFigureOut">
              <a:rPr lang="en-GB" smtClean="0"/>
              <a:t>01/03/2021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AC986A-55BD-441F-987B-01F4B8ACE20E}" type="slidenum">
              <a:rPr lang="en-GB" smtClean="0"/>
              <a:t>‹#›</a:t>
            </a:fld>
            <a:endParaRPr lang="en-GB"/>
          </a:p>
        </p:txBody>
      </p:sp>
    </p:spTree>
    <p:extLst>
      <p:ext uri="{BB962C8B-B14F-4D97-AF65-F5344CB8AC3E}">
        <p14:creationId xmlns:p14="http://schemas.microsoft.com/office/powerpoint/2010/main" val="392074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A9CF3E-34BC-4A07-B024-57F18181FD8B}" type="datetimeFigureOut">
              <a:rPr lang="en-GB" smtClean="0"/>
              <a:t>01/03/2021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AC986A-55BD-441F-987B-01F4B8ACE20E}" type="slidenum">
              <a:rPr lang="en-GB" smtClean="0"/>
              <a:t>‹#›</a:t>
            </a:fld>
            <a:endParaRPr lang="en-GB"/>
          </a:p>
        </p:txBody>
      </p:sp>
    </p:spTree>
    <p:extLst>
      <p:ext uri="{BB962C8B-B14F-4D97-AF65-F5344CB8AC3E}">
        <p14:creationId xmlns:p14="http://schemas.microsoft.com/office/powerpoint/2010/main" val="2934776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A9CF3E-34BC-4A07-B024-57F18181FD8B}" type="datetimeFigureOut">
              <a:rPr lang="en-GB" smtClean="0"/>
              <a:t>01/03/2021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AC986A-55BD-441F-987B-01F4B8ACE20E}" type="slidenum">
              <a:rPr lang="en-GB" smtClean="0"/>
              <a:t>‹#›</a:t>
            </a:fld>
            <a:endParaRPr lang="en-GB"/>
          </a:p>
        </p:txBody>
      </p:sp>
    </p:spTree>
    <p:extLst>
      <p:ext uri="{BB962C8B-B14F-4D97-AF65-F5344CB8AC3E}">
        <p14:creationId xmlns:p14="http://schemas.microsoft.com/office/powerpoint/2010/main" val="4152402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229600" cy="720080"/>
          </a:xfrm>
          <a:prstGeom prst="rect">
            <a:avLst/>
          </a:prstGeom>
        </p:spPr>
        <p:txBody>
          <a:bodyPr>
            <a:normAutofit/>
          </a:bodyPr>
          <a:lstStyle>
            <a:lvl1pPr>
              <a:defRPr sz="3600" b="1">
                <a:solidFill>
                  <a:srgbClr val="002060"/>
                </a:solidFill>
                <a:latin typeface="Arial" pitchFamily="34" charset="0"/>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57200" y="1916833"/>
            <a:ext cx="8229600" cy="3816424"/>
          </a:xfrm>
          <a:prstGeom prst="rect">
            <a:avLst/>
          </a:prstGeom>
        </p:spPr>
        <p:txBody>
          <a:bodyPr>
            <a:normAutofit/>
          </a:bodyPr>
          <a:lstStyle>
            <a:lvl1pPr marL="0" indent="0" algn="ctr">
              <a:buNone/>
              <a:defRPr sz="2800">
                <a:latin typeface="Arial" pitchFamily="34" charset="0"/>
                <a:cs typeface="Arial" pitchFamily="34" charset="0"/>
              </a:defRPr>
            </a:lvl1pPr>
            <a:lvl2pPr marL="457200" indent="0">
              <a:buNone/>
              <a:defRPr sz="2000">
                <a:latin typeface="Arial" pitchFamily="34" charset="0"/>
                <a:cs typeface="Arial" pitchFamily="34" charset="0"/>
              </a:defRPr>
            </a:lvl2pPr>
            <a:lvl3pPr marL="914400" indent="0">
              <a:buNone/>
              <a:defRPr sz="2000">
                <a:latin typeface="Arial" pitchFamily="34" charset="0"/>
                <a:cs typeface="Arial" pitchFamily="34" charset="0"/>
              </a:defRPr>
            </a:lvl3pPr>
            <a:lvl4pPr marL="1371600" indent="0">
              <a:buNone/>
              <a:defRPr sz="2000">
                <a:latin typeface="Arial" pitchFamily="34" charset="0"/>
                <a:cs typeface="Arial" pitchFamily="34" charset="0"/>
              </a:defRPr>
            </a:lvl4pPr>
            <a:lvl5pPr marL="1828800" indent="0">
              <a:buNone/>
              <a:defRPr sz="2000">
                <a:latin typeface="Arial" pitchFamily="34" charset="0"/>
                <a:cs typeface="Arial" pitchFamily="34" charset="0"/>
              </a:defRPr>
            </a:lvl5pPr>
          </a:lstStyle>
          <a:p>
            <a:pPr lvl="0"/>
            <a:r>
              <a:rPr lang="en-US" dirty="0"/>
              <a:t>Click to edit Master text styles</a:t>
            </a:r>
          </a:p>
        </p:txBody>
      </p:sp>
    </p:spTree>
    <p:extLst>
      <p:ext uri="{BB962C8B-B14F-4D97-AF65-F5344CB8AC3E}">
        <p14:creationId xmlns:p14="http://schemas.microsoft.com/office/powerpoint/2010/main" val="2884001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A9CF3E-34BC-4A07-B024-57F18181FD8B}" type="datetimeFigureOut">
              <a:rPr lang="en-GB" smtClean="0"/>
              <a:t>01/03/2021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AC986A-55BD-441F-987B-01F4B8ACE20E}" type="slidenum">
              <a:rPr lang="en-GB" smtClean="0"/>
              <a:t>‹#›</a:t>
            </a:fld>
            <a:endParaRPr lang="en-GB"/>
          </a:p>
        </p:txBody>
      </p:sp>
    </p:spTree>
    <p:extLst>
      <p:ext uri="{BB962C8B-B14F-4D97-AF65-F5344CB8AC3E}">
        <p14:creationId xmlns:p14="http://schemas.microsoft.com/office/powerpoint/2010/main" val="7212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2A9CF3E-34BC-4A07-B024-57F18181FD8B}" type="datetimeFigureOut">
              <a:rPr lang="en-GB" smtClean="0"/>
              <a:t>01/03/2021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AC986A-55BD-441F-987B-01F4B8ACE20E}" type="slidenum">
              <a:rPr lang="en-GB" smtClean="0"/>
              <a:t>‹#›</a:t>
            </a:fld>
            <a:endParaRPr lang="en-GB"/>
          </a:p>
        </p:txBody>
      </p:sp>
    </p:spTree>
    <p:extLst>
      <p:ext uri="{BB962C8B-B14F-4D97-AF65-F5344CB8AC3E}">
        <p14:creationId xmlns:p14="http://schemas.microsoft.com/office/powerpoint/2010/main" val="4210117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2A9CF3E-34BC-4A07-B024-57F18181FD8B}" type="datetimeFigureOut">
              <a:rPr lang="en-GB" smtClean="0"/>
              <a:t>01/03/2021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6AC986A-55BD-441F-987B-01F4B8ACE20E}" type="slidenum">
              <a:rPr lang="en-GB" smtClean="0"/>
              <a:t>‹#›</a:t>
            </a:fld>
            <a:endParaRPr lang="en-GB"/>
          </a:p>
        </p:txBody>
      </p:sp>
    </p:spTree>
    <p:extLst>
      <p:ext uri="{BB962C8B-B14F-4D97-AF65-F5344CB8AC3E}">
        <p14:creationId xmlns:p14="http://schemas.microsoft.com/office/powerpoint/2010/main" val="4230111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2A9CF3E-34BC-4A07-B024-57F18181FD8B}" type="datetimeFigureOut">
              <a:rPr lang="en-GB" smtClean="0"/>
              <a:t>01/03/2021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AC986A-55BD-441F-987B-01F4B8ACE20E}" type="slidenum">
              <a:rPr lang="en-GB" smtClean="0"/>
              <a:t>‹#›</a:t>
            </a:fld>
            <a:endParaRPr lang="en-GB"/>
          </a:p>
        </p:txBody>
      </p:sp>
    </p:spTree>
    <p:extLst>
      <p:ext uri="{BB962C8B-B14F-4D97-AF65-F5344CB8AC3E}">
        <p14:creationId xmlns:p14="http://schemas.microsoft.com/office/powerpoint/2010/main" val="2408366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A9CF3E-34BC-4A07-B024-57F18181FD8B}" type="datetimeFigureOut">
              <a:rPr lang="en-GB" smtClean="0"/>
              <a:t>01/03/2021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6AC986A-55BD-441F-987B-01F4B8ACE20E}" type="slidenum">
              <a:rPr lang="en-GB" smtClean="0"/>
              <a:t>‹#›</a:t>
            </a:fld>
            <a:endParaRPr lang="en-GB"/>
          </a:p>
        </p:txBody>
      </p:sp>
    </p:spTree>
    <p:extLst>
      <p:ext uri="{BB962C8B-B14F-4D97-AF65-F5344CB8AC3E}">
        <p14:creationId xmlns:p14="http://schemas.microsoft.com/office/powerpoint/2010/main" val="1127028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A9CF3E-34BC-4A07-B024-57F18181FD8B}" type="datetimeFigureOut">
              <a:rPr lang="en-GB" smtClean="0"/>
              <a:t>01/03/2021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AC986A-55BD-441F-987B-01F4B8ACE20E}" type="slidenum">
              <a:rPr lang="en-GB" smtClean="0"/>
              <a:t>‹#›</a:t>
            </a:fld>
            <a:endParaRPr lang="en-GB"/>
          </a:p>
        </p:txBody>
      </p:sp>
    </p:spTree>
    <p:extLst>
      <p:ext uri="{BB962C8B-B14F-4D97-AF65-F5344CB8AC3E}">
        <p14:creationId xmlns:p14="http://schemas.microsoft.com/office/powerpoint/2010/main" val="3435662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A9CF3E-34BC-4A07-B024-57F18181FD8B}" type="datetimeFigureOut">
              <a:rPr lang="en-GB" smtClean="0"/>
              <a:t>01/03/2021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AC986A-55BD-441F-987B-01F4B8ACE20E}" type="slidenum">
              <a:rPr lang="en-GB" smtClean="0"/>
              <a:t>‹#›</a:t>
            </a:fld>
            <a:endParaRPr lang="en-GB"/>
          </a:p>
        </p:txBody>
      </p:sp>
    </p:spTree>
    <p:extLst>
      <p:ext uri="{BB962C8B-B14F-4D97-AF65-F5344CB8AC3E}">
        <p14:creationId xmlns:p14="http://schemas.microsoft.com/office/powerpoint/2010/main" val="2981995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9CF3E-34BC-4A07-B024-57F18181FD8B}" type="datetimeFigureOut">
              <a:rPr lang="en-GB" smtClean="0"/>
              <a:t>01/03/2021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AC986A-55BD-441F-987B-01F4B8ACE20E}" type="slidenum">
              <a:rPr lang="en-GB" smtClean="0"/>
              <a:t>‹#›</a:t>
            </a:fld>
            <a:endParaRPr lang="en-GB"/>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51520" y="6165304"/>
            <a:ext cx="3456384" cy="534003"/>
          </a:xfrm>
          <a:prstGeom prst="rect">
            <a:avLst/>
          </a:prstGeom>
        </p:spPr>
      </p:pic>
      <p:sp>
        <p:nvSpPr>
          <p:cNvPr id="9" name="Subtitle 1"/>
          <p:cNvSpPr txBox="1">
            <a:spLocks/>
          </p:cNvSpPr>
          <p:nvPr userDrawn="1"/>
        </p:nvSpPr>
        <p:spPr>
          <a:xfrm>
            <a:off x="4572000" y="6165304"/>
            <a:ext cx="4572000" cy="5400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2000" b="1" i="1" dirty="0">
                <a:solidFill>
                  <a:schemeClr val="bg1"/>
                </a:solidFill>
                <a:latin typeface="Arial" panose="020B0604020202020204" pitchFamily="34" charset="0"/>
                <a:cs typeface="Arial" panose="020B0604020202020204" pitchFamily="34" charset="0"/>
              </a:rPr>
              <a:t>Achieving Excellence Together</a:t>
            </a:r>
          </a:p>
        </p:txBody>
      </p:sp>
      <p:pic>
        <p:nvPicPr>
          <p:cNvPr id="3" name="Picture 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28418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3.pn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3.png"/><Relationship Id="rId5" Type="http://schemas.openxmlformats.org/officeDocument/2006/relationships/image" Target="../media/image12.jpeg"/><Relationship Id="rId4"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3.png"/><Relationship Id="rId5" Type="http://schemas.openxmlformats.org/officeDocument/2006/relationships/image" Target="../media/image13.jpeg"/><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7A17F-C0DD-4EF5-A442-39B0C1FE04CE}"/>
              </a:ext>
            </a:extLst>
          </p:cNvPr>
          <p:cNvSpPr>
            <a:spLocks noGrp="1"/>
          </p:cNvSpPr>
          <p:nvPr>
            <p:ph type="ctrTitle"/>
          </p:nvPr>
        </p:nvSpPr>
        <p:spPr>
          <a:xfrm>
            <a:off x="685800" y="620688"/>
            <a:ext cx="7772400" cy="1470025"/>
          </a:xfrm>
        </p:spPr>
        <p:txBody>
          <a:bodyPr/>
          <a:lstStyle/>
          <a:p>
            <a:r>
              <a:rPr lang="en-US" dirty="0">
                <a:solidFill>
                  <a:schemeClr val="accent2"/>
                </a:solidFill>
              </a:rPr>
              <a:t>Subject: GCSE Art and Design</a:t>
            </a:r>
            <a:br>
              <a:rPr lang="en-US" dirty="0">
                <a:solidFill>
                  <a:schemeClr val="accent2"/>
                </a:solidFill>
              </a:rPr>
            </a:br>
            <a:r>
              <a:rPr lang="en-US" dirty="0">
                <a:solidFill>
                  <a:schemeClr val="accent2"/>
                </a:solidFill>
              </a:rPr>
              <a:t>BTEC Art and Design </a:t>
            </a:r>
            <a:br>
              <a:rPr lang="en-US" dirty="0">
                <a:solidFill>
                  <a:schemeClr val="accent2"/>
                </a:solidFill>
              </a:rPr>
            </a:br>
            <a:r>
              <a:rPr lang="en-US" dirty="0">
                <a:solidFill>
                  <a:schemeClr val="accent2"/>
                </a:solidFill>
              </a:rPr>
              <a:t>GCSE Photography   </a:t>
            </a:r>
            <a:endParaRPr lang="en-GB" dirty="0">
              <a:solidFill>
                <a:schemeClr val="accent2"/>
              </a:solidFill>
            </a:endParaRPr>
          </a:p>
        </p:txBody>
      </p:sp>
      <p:sp>
        <p:nvSpPr>
          <p:cNvPr id="3" name="Subtitle 2">
            <a:extLst>
              <a:ext uri="{FF2B5EF4-FFF2-40B4-BE49-F238E27FC236}">
                <a16:creationId xmlns:a16="http://schemas.microsoft.com/office/drawing/2014/main" id="{E02C5B0F-BB12-433A-B01D-B2CF67B22B32}"/>
              </a:ext>
            </a:extLst>
          </p:cNvPr>
          <p:cNvSpPr>
            <a:spLocks noGrp="1"/>
          </p:cNvSpPr>
          <p:nvPr>
            <p:ph type="subTitle" idx="1"/>
          </p:nvPr>
        </p:nvSpPr>
        <p:spPr/>
        <p:txBody>
          <a:bodyPr/>
          <a:lstStyle/>
          <a:p>
            <a:r>
              <a:rPr lang="en-US" dirty="0"/>
              <a:t>Head of Department: Miss Kerry </a:t>
            </a:r>
          </a:p>
          <a:p>
            <a:endParaRPr lang="en-GB" dirty="0"/>
          </a:p>
        </p:txBody>
      </p:sp>
      <p:pic>
        <p:nvPicPr>
          <p:cNvPr id="5" name="Audio 4">
            <a:hlinkClick r:id="" action="ppaction://media"/>
            <a:extLst>
              <a:ext uri="{FF2B5EF4-FFF2-40B4-BE49-F238E27FC236}">
                <a16:creationId xmlns:a16="http://schemas.microsoft.com/office/drawing/2014/main" id="{223C2CA6-94BE-45C6-A64A-12BEB00BBE9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4207981441"/>
      </p:ext>
    </p:extLst>
  </p:cSld>
  <p:clrMapOvr>
    <a:masterClrMapping/>
  </p:clrMapOvr>
  <mc:AlternateContent xmlns:mc="http://schemas.openxmlformats.org/markup-compatibility/2006">
    <mc:Choice xmlns:p14="http://schemas.microsoft.com/office/powerpoint/2010/main" Requires="p14">
      <p:transition spd="slow" p14:dur="2000" advTm="15043"/>
    </mc:Choice>
    <mc:Fallback>
      <p:transition spd="slow" advTm="150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3AC64-9F98-4F31-B957-5F021FC0EAE1}"/>
              </a:ext>
            </a:extLst>
          </p:cNvPr>
          <p:cNvSpPr>
            <a:spLocks noGrp="1"/>
          </p:cNvSpPr>
          <p:nvPr>
            <p:ph type="title"/>
          </p:nvPr>
        </p:nvSpPr>
        <p:spPr/>
        <p:txBody>
          <a:bodyPr>
            <a:normAutofit fontScale="90000"/>
          </a:bodyPr>
          <a:lstStyle/>
          <a:p>
            <a:r>
              <a:rPr lang="en-US" dirty="0"/>
              <a:t>Future career pathways/Post 16 choices</a:t>
            </a:r>
            <a:endParaRPr lang="en-GB" dirty="0"/>
          </a:p>
        </p:txBody>
      </p:sp>
      <p:graphicFrame>
        <p:nvGraphicFramePr>
          <p:cNvPr id="4" name="Content Placeholder 3">
            <a:extLst>
              <a:ext uri="{FF2B5EF4-FFF2-40B4-BE49-F238E27FC236}">
                <a16:creationId xmlns:a16="http://schemas.microsoft.com/office/drawing/2014/main" id="{E7D2B3B0-BFEE-4055-9CCF-2C53D9AF4721}"/>
              </a:ext>
            </a:extLst>
          </p:cNvPr>
          <p:cNvGraphicFramePr>
            <a:graphicFrameLocks noGrp="1"/>
          </p:cNvGraphicFramePr>
          <p:nvPr>
            <p:ph idx="1"/>
            <p:extLst>
              <p:ext uri="{D42A27DB-BD31-4B8C-83A1-F6EECF244321}">
                <p14:modId xmlns:p14="http://schemas.microsoft.com/office/powerpoint/2010/main" val="3250731752"/>
              </p:ext>
            </p:extLst>
          </p:nvPr>
        </p:nvGraphicFramePr>
        <p:xfrm>
          <a:off x="467544" y="1556792"/>
          <a:ext cx="8229600" cy="4830161"/>
        </p:xfrm>
        <a:graphic>
          <a:graphicData uri="http://schemas.openxmlformats.org/drawingml/2006/table">
            <a:tbl>
              <a:tblPr firstRow="1" firstCol="1" bandRow="1"/>
              <a:tblGrid>
                <a:gridCol w="3901540">
                  <a:extLst>
                    <a:ext uri="{9D8B030D-6E8A-4147-A177-3AD203B41FA5}">
                      <a16:colId xmlns:a16="http://schemas.microsoft.com/office/drawing/2014/main" val="1189015600"/>
                    </a:ext>
                  </a:extLst>
                </a:gridCol>
                <a:gridCol w="4328060">
                  <a:extLst>
                    <a:ext uri="{9D8B030D-6E8A-4147-A177-3AD203B41FA5}">
                      <a16:colId xmlns:a16="http://schemas.microsoft.com/office/drawing/2014/main" val="3558088574"/>
                    </a:ext>
                  </a:extLst>
                </a:gridCol>
              </a:tblGrid>
              <a:tr h="218848">
                <a:tc>
                  <a:txBody>
                    <a:bodyPr/>
                    <a:lstStyle/>
                    <a:p>
                      <a:pPr algn="ctr">
                        <a:lnSpc>
                          <a:spcPct val="115000"/>
                        </a:lnSpc>
                        <a:spcAft>
                          <a:spcPts val="0"/>
                        </a:spcAft>
                      </a:pPr>
                      <a:r>
                        <a:rPr lang="en-GB" sz="1400" b="1" dirty="0">
                          <a:solidFill>
                            <a:srgbClr val="002060"/>
                          </a:solidFill>
                          <a:effectLst/>
                          <a:latin typeface="+mj-lt"/>
                          <a:ea typeface="Times New Roman" panose="02020603050405020304" pitchFamily="18" charset="0"/>
                          <a:cs typeface="Times New Roman" panose="02020603050405020304" pitchFamily="18" charset="0"/>
                        </a:rPr>
                        <a:t>Training Pathways </a:t>
                      </a:r>
                      <a:endParaRPr lang="en-GB" sz="14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a:solidFill>
                            <a:srgbClr val="002060"/>
                          </a:solidFill>
                          <a:effectLst/>
                          <a:latin typeface="+mj-lt"/>
                          <a:ea typeface="Times New Roman" panose="02020603050405020304" pitchFamily="18" charset="0"/>
                          <a:cs typeface="Times New Roman" panose="02020603050405020304" pitchFamily="18" charset="0"/>
                        </a:rPr>
                        <a:t>Career Routes </a:t>
                      </a:r>
                      <a:endParaRPr lang="en-GB" sz="140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5071479"/>
                  </a:ext>
                </a:extLst>
              </a:tr>
              <a:tr h="4605688">
                <a:tc>
                  <a:txBody>
                    <a:bodyPr/>
                    <a:lstStyle/>
                    <a:p>
                      <a:pPr algn="l">
                        <a:lnSpc>
                          <a:spcPct val="115000"/>
                        </a:lnSpc>
                        <a:spcAft>
                          <a:spcPts val="0"/>
                        </a:spcAft>
                      </a:pPr>
                      <a:r>
                        <a:rPr lang="en-GB" sz="1400" dirty="0">
                          <a:solidFill>
                            <a:srgbClr val="002060"/>
                          </a:solidFill>
                          <a:effectLst/>
                          <a:latin typeface="+mj-lt"/>
                          <a:ea typeface="Times New Roman" panose="02020603050405020304" pitchFamily="18" charset="0"/>
                          <a:cs typeface="Times New Roman" panose="02020603050405020304" pitchFamily="18" charset="0"/>
                        </a:rPr>
                        <a:t>AS and A2 Levels in Art &amp; Design, Graphics, Photography &amp; 3D Design, Foundation course in Art &amp; Design, Placement in Industry.</a:t>
                      </a:r>
                      <a:endParaRPr lang="en-GB" sz="1400" dirty="0">
                        <a:effectLst/>
                        <a:latin typeface="+mj-lt"/>
                        <a:ea typeface="Times New Roman" panose="02020603050405020304" pitchFamily="18" charset="0"/>
                        <a:cs typeface="Times New Roman" panose="02020603050405020304" pitchFamily="18" charset="0"/>
                      </a:endParaRPr>
                    </a:p>
                    <a:p>
                      <a:pPr algn="l">
                        <a:lnSpc>
                          <a:spcPct val="115000"/>
                        </a:lnSpc>
                        <a:spcAft>
                          <a:spcPts val="0"/>
                        </a:spcAft>
                      </a:pPr>
                      <a:r>
                        <a:rPr lang="en-GB" sz="1400" dirty="0">
                          <a:solidFill>
                            <a:srgbClr val="002060"/>
                          </a:solidFill>
                          <a:effectLst/>
                          <a:latin typeface="+mj-lt"/>
                          <a:ea typeface="Times New Roman" panose="02020603050405020304" pitchFamily="18" charset="0"/>
                          <a:cs typeface="Times New Roman" panose="02020603050405020304" pitchFamily="18" charset="0"/>
                        </a:rPr>
                        <a:t> </a:t>
                      </a:r>
                      <a:endParaRPr lang="en-GB" sz="1400" dirty="0">
                        <a:effectLst/>
                        <a:latin typeface="+mj-lt"/>
                        <a:ea typeface="Times New Roman" panose="02020603050405020304" pitchFamily="18" charset="0"/>
                        <a:cs typeface="Times New Roman" panose="02020603050405020304" pitchFamily="18" charset="0"/>
                      </a:endParaRPr>
                    </a:p>
                    <a:p>
                      <a:pPr algn="l">
                        <a:lnSpc>
                          <a:spcPct val="115000"/>
                        </a:lnSpc>
                        <a:spcAft>
                          <a:spcPts val="0"/>
                        </a:spcAft>
                      </a:pPr>
                      <a:r>
                        <a:rPr lang="en-GB" sz="1400" dirty="0">
                          <a:solidFill>
                            <a:srgbClr val="002060"/>
                          </a:solidFill>
                          <a:effectLst/>
                          <a:latin typeface="+mj-lt"/>
                          <a:ea typeface="Times New Roman" panose="02020603050405020304" pitchFamily="18" charset="0"/>
                          <a:cs typeface="Times New Roman" panose="02020603050405020304" pitchFamily="18" charset="0"/>
                        </a:rPr>
                        <a:t>Students could also move into entry-level roles or an apprenticeship in the Art &amp; Design sector, such as assistants in Design and Craft production, the Fashion and Textiles sector, Product Design Services, or the Visual Arts and Visual Communications sectors. </a:t>
                      </a:r>
                      <a:endParaRPr lang="en-GB" sz="1400" dirty="0">
                        <a:effectLst/>
                        <a:latin typeface="+mj-lt"/>
                        <a:ea typeface="Times New Roman" panose="02020603050405020304" pitchFamily="18" charset="0"/>
                        <a:cs typeface="Times New Roman" panose="02020603050405020304" pitchFamily="18" charset="0"/>
                      </a:endParaRPr>
                    </a:p>
                    <a:p>
                      <a:pPr algn="l">
                        <a:lnSpc>
                          <a:spcPct val="115000"/>
                        </a:lnSpc>
                        <a:spcAft>
                          <a:spcPts val="0"/>
                        </a:spcAft>
                      </a:pPr>
                      <a:r>
                        <a:rPr lang="en-GB" sz="1400" dirty="0">
                          <a:solidFill>
                            <a:srgbClr val="002060"/>
                          </a:solidFill>
                          <a:effectLst/>
                          <a:latin typeface="+mj-lt"/>
                          <a:ea typeface="Times New Roman" panose="02020603050405020304" pitchFamily="18" charset="0"/>
                          <a:cs typeface="Times New Roman" panose="02020603050405020304" pitchFamily="18" charset="0"/>
                        </a:rPr>
                        <a:t>University pathways after Further Education, include all subject related to Graphics, Fine Art, Photography, Sculpture, Fashion, Interior Design, Advertising, Architecture and Illustration.</a:t>
                      </a:r>
                      <a:endParaRPr lang="en-GB" sz="14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400" dirty="0">
                          <a:solidFill>
                            <a:srgbClr val="002060"/>
                          </a:solidFill>
                          <a:effectLst/>
                          <a:latin typeface="+mj-lt"/>
                          <a:ea typeface="Times New Roman" panose="02020603050405020304" pitchFamily="18" charset="0"/>
                          <a:cs typeface="Times New Roman" panose="02020603050405020304" pitchFamily="18" charset="0"/>
                        </a:rPr>
                        <a:t>Architecture, Graphics/Advertising, Illustration, Set Design (TV, Theatre), Teaching, Art Therapy, Graphic Designer, Professional Artist, Product Design, Ceramicist/ Potter, Sculptor, Arts Curator/Administration, Conservation, Creative Art Director, Art Restoration, Jewellery Designer, Costume Designer, Furniture Designer &amp; Manufacturer, Critic, Photography, Interior Designer, Animator, Computer Game Designer, Tattoo artist, Photographer, Creative Editor, </a:t>
                      </a:r>
                      <a:endParaRPr lang="en-GB" sz="1400" dirty="0">
                        <a:effectLst/>
                        <a:latin typeface="+mj-lt"/>
                        <a:ea typeface="Times New Roman" panose="02020603050405020304" pitchFamily="18" charset="0"/>
                        <a:cs typeface="Times New Roman" panose="02020603050405020304" pitchFamily="18" charset="0"/>
                      </a:endParaRPr>
                    </a:p>
                    <a:p>
                      <a:pPr algn="l">
                        <a:lnSpc>
                          <a:spcPct val="115000"/>
                        </a:lnSpc>
                        <a:spcAft>
                          <a:spcPts val="0"/>
                        </a:spcAft>
                      </a:pPr>
                      <a:r>
                        <a:rPr lang="en-GB" sz="1400" dirty="0">
                          <a:solidFill>
                            <a:srgbClr val="002060"/>
                          </a:solidFill>
                          <a:effectLst/>
                          <a:latin typeface="+mj-lt"/>
                          <a:ea typeface="Times New Roman" panose="02020603050405020304" pitchFamily="18" charset="0"/>
                          <a:cs typeface="Times New Roman" panose="02020603050405020304" pitchFamily="18" charset="0"/>
                        </a:rPr>
                        <a:t> </a:t>
                      </a:r>
                      <a:endParaRPr lang="en-GB" sz="14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211727"/>
                  </a:ext>
                </a:extLst>
              </a:tr>
            </a:tbl>
          </a:graphicData>
        </a:graphic>
      </p:graphicFrame>
      <p:pic>
        <p:nvPicPr>
          <p:cNvPr id="7" name="Audio 6">
            <a:hlinkClick r:id="" action="ppaction://media"/>
            <a:extLst>
              <a:ext uri="{FF2B5EF4-FFF2-40B4-BE49-F238E27FC236}">
                <a16:creationId xmlns:a16="http://schemas.microsoft.com/office/drawing/2014/main" id="{F387B4BE-04D3-492D-97B7-C071F008DD2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874348082"/>
      </p:ext>
    </p:extLst>
  </p:cSld>
  <p:clrMapOvr>
    <a:masterClrMapping/>
  </p:clrMapOvr>
  <mc:AlternateContent xmlns:mc="http://schemas.openxmlformats.org/markup-compatibility/2006">
    <mc:Choice xmlns:p14="http://schemas.microsoft.com/office/powerpoint/2010/main" Requires="p14">
      <p:transition spd="slow" p14:dur="2000" advTm="47697"/>
    </mc:Choice>
    <mc:Fallback>
      <p:transition spd="slow" advTm="476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BCEA7-76BC-46EC-8816-A3A012261030}"/>
              </a:ext>
            </a:extLst>
          </p:cNvPr>
          <p:cNvSpPr>
            <a:spLocks noGrp="1"/>
          </p:cNvSpPr>
          <p:nvPr>
            <p:ph type="title"/>
          </p:nvPr>
        </p:nvSpPr>
        <p:spPr/>
        <p:txBody>
          <a:bodyPr>
            <a:normAutofit fontScale="90000"/>
          </a:bodyPr>
          <a:lstStyle/>
          <a:p>
            <a:r>
              <a:rPr lang="en-US" dirty="0"/>
              <a:t>GCSE Art, Craft and  Design course overview</a:t>
            </a:r>
            <a:endParaRPr lang="en-GB" dirty="0"/>
          </a:p>
        </p:txBody>
      </p:sp>
      <p:sp>
        <p:nvSpPr>
          <p:cNvPr id="3" name="Content Placeholder 2">
            <a:extLst>
              <a:ext uri="{FF2B5EF4-FFF2-40B4-BE49-F238E27FC236}">
                <a16:creationId xmlns:a16="http://schemas.microsoft.com/office/drawing/2014/main" id="{A959F4A7-90BA-436C-8457-341F5D3F078A}"/>
              </a:ext>
            </a:extLst>
          </p:cNvPr>
          <p:cNvSpPr>
            <a:spLocks noGrp="1"/>
          </p:cNvSpPr>
          <p:nvPr>
            <p:ph idx="1"/>
          </p:nvPr>
        </p:nvSpPr>
        <p:spPr>
          <a:xfrm>
            <a:off x="457200" y="2204864"/>
            <a:ext cx="8229600" cy="3816424"/>
          </a:xfrm>
        </p:spPr>
        <p:txBody>
          <a:bodyPr>
            <a:normAutofit/>
          </a:bodyPr>
          <a:lstStyle/>
          <a:p>
            <a:pPr algn="l"/>
            <a:r>
              <a:rPr lang="en-US" sz="2000" b="1" dirty="0">
                <a:solidFill>
                  <a:schemeClr val="accent2"/>
                </a:solidFill>
              </a:rPr>
              <a:t>GCSE Art and Design is suitable for students with an interest in drawing and painting who are willing to be creative. ... Students are encouraged to be experimental, to work from observation and imagination, and to develop their ideas from the beginning to the end.</a:t>
            </a:r>
          </a:p>
          <a:p>
            <a:endParaRPr lang="en-US" sz="2000" dirty="0">
              <a:solidFill>
                <a:schemeClr val="accent2"/>
              </a:solidFill>
            </a:endParaRPr>
          </a:p>
        </p:txBody>
      </p:sp>
      <p:pic>
        <p:nvPicPr>
          <p:cNvPr id="1026" name="Picture 2" descr="Art Sketchbook Ideas: Creative Examples to Inspire High School Students">
            <a:extLst>
              <a:ext uri="{FF2B5EF4-FFF2-40B4-BE49-F238E27FC236}">
                <a16:creationId xmlns:a16="http://schemas.microsoft.com/office/drawing/2014/main" id="{04568BD6-9046-49E6-B826-D51335813DD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5652" y="3750864"/>
            <a:ext cx="3709065" cy="24810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urtesy of maisie denny for gcse art | Gcse art sketchbook, A level art  sketchbook, Photography sketchbook">
            <a:extLst>
              <a:ext uri="{FF2B5EF4-FFF2-40B4-BE49-F238E27FC236}">
                <a16:creationId xmlns:a16="http://schemas.microsoft.com/office/drawing/2014/main" id="{E0177EE0-B51E-4D82-9EC1-AB83B24AF2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1436845" y="3335221"/>
            <a:ext cx="2481080" cy="3312368"/>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id="{CCB49E6B-6065-498E-B4AF-822AF19DCAB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778499306"/>
      </p:ext>
    </p:extLst>
  </p:cSld>
  <p:clrMapOvr>
    <a:masterClrMapping/>
  </p:clrMapOvr>
  <mc:AlternateContent xmlns:mc="http://schemas.openxmlformats.org/markup-compatibility/2006">
    <mc:Choice xmlns:p14="http://schemas.microsoft.com/office/powerpoint/2010/main" Requires="p14">
      <p:transition spd="slow" p14:dur="2000" advTm="29388"/>
    </mc:Choice>
    <mc:Fallback>
      <p:transition spd="slow" advTm="293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BCEA7-76BC-46EC-8816-A3A012261030}"/>
              </a:ext>
            </a:extLst>
          </p:cNvPr>
          <p:cNvSpPr>
            <a:spLocks noGrp="1"/>
          </p:cNvSpPr>
          <p:nvPr>
            <p:ph type="title"/>
          </p:nvPr>
        </p:nvSpPr>
        <p:spPr/>
        <p:txBody>
          <a:bodyPr>
            <a:normAutofit fontScale="90000"/>
          </a:bodyPr>
          <a:lstStyle/>
          <a:p>
            <a:r>
              <a:rPr lang="en-US" dirty="0"/>
              <a:t>GCSE Art, Craft and  Design course overview</a:t>
            </a:r>
            <a:endParaRPr lang="en-GB" dirty="0"/>
          </a:p>
        </p:txBody>
      </p:sp>
      <p:sp>
        <p:nvSpPr>
          <p:cNvPr id="3" name="Content Placeholder 2">
            <a:extLst>
              <a:ext uri="{FF2B5EF4-FFF2-40B4-BE49-F238E27FC236}">
                <a16:creationId xmlns:a16="http://schemas.microsoft.com/office/drawing/2014/main" id="{A959F4A7-90BA-436C-8457-341F5D3F078A}"/>
              </a:ext>
            </a:extLst>
          </p:cNvPr>
          <p:cNvSpPr>
            <a:spLocks noGrp="1"/>
          </p:cNvSpPr>
          <p:nvPr>
            <p:ph idx="1"/>
          </p:nvPr>
        </p:nvSpPr>
        <p:spPr>
          <a:xfrm>
            <a:off x="457200" y="2204864"/>
            <a:ext cx="8124428" cy="3816424"/>
          </a:xfrm>
        </p:spPr>
        <p:txBody>
          <a:bodyPr>
            <a:normAutofit fontScale="92500" lnSpcReduction="20000"/>
          </a:bodyPr>
          <a:lstStyle/>
          <a:p>
            <a:pPr algn="l"/>
            <a:r>
              <a:rPr lang="en-US" sz="2200" b="1" u="sng" dirty="0">
                <a:solidFill>
                  <a:schemeClr val="accent2"/>
                </a:solidFill>
              </a:rPr>
              <a:t>Areas of study:</a:t>
            </a:r>
          </a:p>
          <a:p>
            <a:pPr algn="l"/>
            <a:endParaRPr lang="en-US" sz="2200" b="1" u="sng" dirty="0">
              <a:solidFill>
                <a:schemeClr val="accent2"/>
              </a:solidFill>
            </a:endParaRPr>
          </a:p>
          <a:p>
            <a:pPr marL="342900" indent="-342900" algn="l">
              <a:buFont typeface="Arial" panose="020B0604020202020204" pitchFamily="34" charset="0"/>
              <a:buChar char="•"/>
            </a:pPr>
            <a:r>
              <a:rPr lang="en-US" sz="2200" b="1" dirty="0">
                <a:solidFill>
                  <a:schemeClr val="accent2"/>
                </a:solidFill>
              </a:rPr>
              <a:t>Fine Art</a:t>
            </a:r>
          </a:p>
          <a:p>
            <a:pPr marL="342900" indent="-342900" algn="l">
              <a:buFont typeface="Arial" panose="020B0604020202020204" pitchFamily="34" charset="0"/>
              <a:buChar char="•"/>
            </a:pPr>
            <a:r>
              <a:rPr lang="en-US" sz="2200" b="1" dirty="0">
                <a:solidFill>
                  <a:schemeClr val="accent2"/>
                </a:solidFill>
              </a:rPr>
              <a:t>Textiles </a:t>
            </a:r>
          </a:p>
          <a:p>
            <a:pPr marL="342900" indent="-342900" algn="l">
              <a:buFont typeface="Arial" panose="020B0604020202020204" pitchFamily="34" charset="0"/>
              <a:buChar char="•"/>
            </a:pPr>
            <a:r>
              <a:rPr lang="en-US" sz="2200" b="1" dirty="0">
                <a:solidFill>
                  <a:schemeClr val="accent2"/>
                </a:solidFill>
              </a:rPr>
              <a:t>Graphic Communication </a:t>
            </a:r>
          </a:p>
          <a:p>
            <a:pPr marL="342900" indent="-342900" algn="l">
              <a:buFont typeface="Arial" panose="020B0604020202020204" pitchFamily="34" charset="0"/>
              <a:buChar char="•"/>
            </a:pPr>
            <a:r>
              <a:rPr lang="en-US" sz="2200" b="1" dirty="0">
                <a:solidFill>
                  <a:schemeClr val="accent2"/>
                </a:solidFill>
              </a:rPr>
              <a:t>3D Design </a:t>
            </a:r>
          </a:p>
          <a:p>
            <a:pPr marL="342900" indent="-342900" algn="l">
              <a:buFont typeface="Arial" panose="020B0604020202020204" pitchFamily="34" charset="0"/>
              <a:buChar char="•"/>
            </a:pPr>
            <a:r>
              <a:rPr lang="en-US" sz="2200" b="1" dirty="0">
                <a:solidFill>
                  <a:schemeClr val="accent2"/>
                </a:solidFill>
              </a:rPr>
              <a:t>Photography </a:t>
            </a:r>
          </a:p>
          <a:p>
            <a:pPr algn="l"/>
            <a:endParaRPr lang="en-US" sz="2000" dirty="0">
              <a:solidFill>
                <a:schemeClr val="accent2"/>
              </a:solidFill>
            </a:endParaRPr>
          </a:p>
          <a:p>
            <a:pPr algn="l"/>
            <a:r>
              <a:rPr lang="en-US" sz="2200" b="1" dirty="0">
                <a:solidFill>
                  <a:schemeClr val="accent2"/>
                </a:solidFill>
              </a:rPr>
              <a:t>Students undertaking the Art, Craft and Design title are required to create work associated with areas of study chosen from at least two areas of study which will be achieved through your coursework projects. </a:t>
            </a:r>
          </a:p>
          <a:p>
            <a:endParaRPr lang="en-GB" sz="2000" dirty="0">
              <a:solidFill>
                <a:schemeClr val="accent2"/>
              </a:solidFill>
            </a:endParaRPr>
          </a:p>
        </p:txBody>
      </p:sp>
      <p:pic>
        <p:nvPicPr>
          <p:cNvPr id="2052" name="Picture 4" descr="A* GCSE Art Sketchbooks (FULL marks!) - YouTube">
            <a:extLst>
              <a:ext uri="{FF2B5EF4-FFF2-40B4-BE49-F238E27FC236}">
                <a16:creationId xmlns:a16="http://schemas.microsoft.com/office/drawing/2014/main" id="{A3806E9E-F456-44BD-8621-F1B826A022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057" y="2204864"/>
            <a:ext cx="3857571" cy="2160240"/>
          </a:xfrm>
          <a:prstGeom prst="rect">
            <a:avLst/>
          </a:prstGeom>
          <a:noFill/>
          <a:extLst>
            <a:ext uri="{909E8E84-426E-40DD-AFC4-6F175D3DCCD1}">
              <a14:hiddenFill xmlns:a14="http://schemas.microsoft.com/office/drawing/2010/main">
                <a:solidFill>
                  <a:srgbClr val="FFFFFF"/>
                </a:solidFill>
              </a14:hiddenFill>
            </a:ext>
          </a:extLst>
        </p:spPr>
      </p:pic>
      <p:pic>
        <p:nvPicPr>
          <p:cNvPr id="6" name="Audio 5">
            <a:hlinkClick r:id="" action="ppaction://media"/>
            <a:extLst>
              <a:ext uri="{FF2B5EF4-FFF2-40B4-BE49-F238E27FC236}">
                <a16:creationId xmlns:a16="http://schemas.microsoft.com/office/drawing/2014/main" id="{512C77D4-ABA7-433C-A991-3EE5A74D819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382572260"/>
      </p:ext>
    </p:extLst>
  </p:cSld>
  <p:clrMapOvr>
    <a:masterClrMapping/>
  </p:clrMapOvr>
  <mc:AlternateContent xmlns:mc="http://schemas.openxmlformats.org/markup-compatibility/2006">
    <mc:Choice xmlns:p14="http://schemas.microsoft.com/office/powerpoint/2010/main" Requires="p14">
      <p:transition spd="slow" p14:dur="2000" advTm="33810"/>
    </mc:Choice>
    <mc:Fallback>
      <p:transition spd="slow" advTm="338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BCEA7-76BC-46EC-8816-A3A012261030}"/>
              </a:ext>
            </a:extLst>
          </p:cNvPr>
          <p:cNvSpPr>
            <a:spLocks noGrp="1"/>
          </p:cNvSpPr>
          <p:nvPr>
            <p:ph type="title"/>
          </p:nvPr>
        </p:nvSpPr>
        <p:spPr/>
        <p:txBody>
          <a:bodyPr>
            <a:normAutofit fontScale="90000"/>
          </a:bodyPr>
          <a:lstStyle/>
          <a:p>
            <a:r>
              <a:rPr lang="en-US" dirty="0"/>
              <a:t>BTEC Art and Design course overview</a:t>
            </a:r>
            <a:endParaRPr lang="en-GB" dirty="0"/>
          </a:p>
        </p:txBody>
      </p:sp>
      <p:sp>
        <p:nvSpPr>
          <p:cNvPr id="3" name="Content Placeholder 2">
            <a:extLst>
              <a:ext uri="{FF2B5EF4-FFF2-40B4-BE49-F238E27FC236}">
                <a16:creationId xmlns:a16="http://schemas.microsoft.com/office/drawing/2014/main" id="{A959F4A7-90BA-436C-8457-341F5D3F078A}"/>
              </a:ext>
            </a:extLst>
          </p:cNvPr>
          <p:cNvSpPr>
            <a:spLocks noGrp="1"/>
          </p:cNvSpPr>
          <p:nvPr>
            <p:ph idx="1"/>
          </p:nvPr>
        </p:nvSpPr>
        <p:spPr>
          <a:xfrm>
            <a:off x="457200" y="1916832"/>
            <a:ext cx="4114800" cy="4248471"/>
          </a:xfrm>
        </p:spPr>
        <p:txBody>
          <a:bodyPr>
            <a:normAutofit lnSpcReduction="10000"/>
          </a:bodyPr>
          <a:lstStyle/>
          <a:p>
            <a:pPr algn="l"/>
            <a:r>
              <a:rPr lang="en-US" sz="2000" b="1" dirty="0">
                <a:solidFill>
                  <a:schemeClr val="accent2"/>
                </a:solidFill>
              </a:rPr>
              <a:t>The course is designed to provide students with:</a:t>
            </a:r>
          </a:p>
          <a:p>
            <a:endParaRPr lang="en-US" sz="2000" b="1" dirty="0">
              <a:solidFill>
                <a:schemeClr val="accent2"/>
              </a:solidFill>
            </a:endParaRPr>
          </a:p>
          <a:p>
            <a:pPr marL="457200" indent="-457200" algn="l">
              <a:buFont typeface="Arial" panose="020B0604020202020204" pitchFamily="34" charset="0"/>
              <a:buChar char="•"/>
            </a:pPr>
            <a:r>
              <a:rPr lang="en-US" sz="2000" b="1" dirty="0">
                <a:solidFill>
                  <a:schemeClr val="accent2"/>
                </a:solidFill>
              </a:rPr>
              <a:t>An understanding of how organisations in the art and design industry operate.</a:t>
            </a:r>
          </a:p>
          <a:p>
            <a:pPr algn="l"/>
            <a:endParaRPr lang="en-US" sz="2000" b="1" dirty="0">
              <a:solidFill>
                <a:schemeClr val="accent2"/>
              </a:solidFill>
            </a:endParaRPr>
          </a:p>
          <a:p>
            <a:pPr marL="457200" indent="-457200" algn="l">
              <a:buFont typeface="Arial" panose="020B0604020202020204" pitchFamily="34" charset="0"/>
              <a:buChar char="•"/>
            </a:pPr>
            <a:r>
              <a:rPr lang="en-US" sz="2000" b="1" dirty="0">
                <a:solidFill>
                  <a:schemeClr val="accent2"/>
                </a:solidFill>
              </a:rPr>
              <a:t>The key skills required to work in the industry.</a:t>
            </a:r>
          </a:p>
          <a:p>
            <a:pPr algn="l"/>
            <a:endParaRPr lang="en-US" sz="2000" b="1" dirty="0">
              <a:solidFill>
                <a:schemeClr val="accent2"/>
              </a:solidFill>
            </a:endParaRPr>
          </a:p>
          <a:p>
            <a:pPr marL="457200" indent="-457200" algn="l">
              <a:buFont typeface="Arial" panose="020B0604020202020204" pitchFamily="34" charset="0"/>
              <a:buChar char="•"/>
            </a:pPr>
            <a:r>
              <a:rPr lang="en-US" sz="2000" b="1" dirty="0">
                <a:solidFill>
                  <a:schemeClr val="accent2"/>
                </a:solidFill>
              </a:rPr>
              <a:t>Key concepts and principles related to the world of art and design.</a:t>
            </a:r>
          </a:p>
          <a:p>
            <a:endParaRPr lang="en-GB" dirty="0"/>
          </a:p>
        </p:txBody>
      </p:sp>
      <p:pic>
        <p:nvPicPr>
          <p:cNvPr id="3076" name="Picture 4" descr="https://i.pinimg.com/564x/4c/ff/1f/4cff1f9059ea615e3fc0b280cedacb6c.jpg">
            <a:extLst>
              <a:ext uri="{FF2B5EF4-FFF2-40B4-BE49-F238E27FC236}">
                <a16:creationId xmlns:a16="http://schemas.microsoft.com/office/drawing/2014/main" id="{B8E96191-B936-4981-94F8-8E30BE54AA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1637132"/>
            <a:ext cx="3096344" cy="4649360"/>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id="{50017F65-E2B6-40B1-B97E-D9B4E2BC27F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401110205"/>
      </p:ext>
    </p:extLst>
  </p:cSld>
  <p:clrMapOvr>
    <a:masterClrMapping/>
  </p:clrMapOvr>
  <mc:AlternateContent xmlns:mc="http://schemas.openxmlformats.org/markup-compatibility/2006">
    <mc:Choice xmlns:p14="http://schemas.microsoft.com/office/powerpoint/2010/main" Requires="p14">
      <p:transition spd="slow" p14:dur="2000" advTm="47378"/>
    </mc:Choice>
    <mc:Fallback>
      <p:transition spd="slow" advTm="473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BCEA7-76BC-46EC-8816-A3A012261030}"/>
              </a:ext>
            </a:extLst>
          </p:cNvPr>
          <p:cNvSpPr>
            <a:spLocks noGrp="1"/>
          </p:cNvSpPr>
          <p:nvPr>
            <p:ph type="title"/>
          </p:nvPr>
        </p:nvSpPr>
        <p:spPr/>
        <p:txBody>
          <a:bodyPr>
            <a:normAutofit fontScale="90000"/>
          </a:bodyPr>
          <a:lstStyle/>
          <a:p>
            <a:r>
              <a:rPr lang="en-US" dirty="0"/>
              <a:t>BTEC Art and Design course overview</a:t>
            </a:r>
            <a:endParaRPr lang="en-GB" dirty="0"/>
          </a:p>
        </p:txBody>
      </p:sp>
      <p:sp>
        <p:nvSpPr>
          <p:cNvPr id="3" name="Content Placeholder 2">
            <a:extLst>
              <a:ext uri="{FF2B5EF4-FFF2-40B4-BE49-F238E27FC236}">
                <a16:creationId xmlns:a16="http://schemas.microsoft.com/office/drawing/2014/main" id="{A959F4A7-90BA-436C-8457-341F5D3F078A}"/>
              </a:ext>
            </a:extLst>
          </p:cNvPr>
          <p:cNvSpPr>
            <a:spLocks noGrp="1"/>
          </p:cNvSpPr>
          <p:nvPr>
            <p:ph idx="1"/>
          </p:nvPr>
        </p:nvSpPr>
        <p:spPr>
          <a:xfrm>
            <a:off x="457200" y="1916832"/>
            <a:ext cx="8239944" cy="4248471"/>
          </a:xfrm>
        </p:spPr>
        <p:txBody>
          <a:bodyPr>
            <a:normAutofit lnSpcReduction="10000"/>
          </a:bodyPr>
          <a:lstStyle/>
          <a:p>
            <a:pPr algn="l"/>
            <a:r>
              <a:rPr lang="en-US" sz="2200" b="1" dirty="0">
                <a:solidFill>
                  <a:schemeClr val="accent2"/>
                </a:solidFill>
              </a:rPr>
              <a:t>The course is equivalent to a GCSE qualification where students will be given the opportunity to develop a range of skills and techniques, personal skills and attributes essential for successful performance in working life. Learners will be introduced to the following disciplines through a combinations of workshop lessons and termly units of work:</a:t>
            </a:r>
          </a:p>
          <a:p>
            <a:pPr algn="l"/>
            <a:endParaRPr lang="en-US" sz="2200" b="1" dirty="0">
              <a:solidFill>
                <a:schemeClr val="accent2"/>
              </a:solidFill>
            </a:endParaRPr>
          </a:p>
          <a:p>
            <a:pPr marL="342900" indent="-342900" algn="l">
              <a:buFont typeface="Arial" panose="020B0604020202020204" pitchFamily="34" charset="0"/>
              <a:buChar char="•"/>
            </a:pPr>
            <a:r>
              <a:rPr lang="en-US" sz="2200" b="1" dirty="0">
                <a:solidFill>
                  <a:schemeClr val="accent2"/>
                </a:solidFill>
              </a:rPr>
              <a:t>Design Crafts</a:t>
            </a:r>
          </a:p>
          <a:p>
            <a:pPr marL="342900" indent="-342900" algn="l">
              <a:buFont typeface="Arial" panose="020B0604020202020204" pitchFamily="34" charset="0"/>
              <a:buChar char="•"/>
            </a:pPr>
            <a:r>
              <a:rPr lang="en-US" sz="2200" b="1" dirty="0">
                <a:solidFill>
                  <a:schemeClr val="accent2"/>
                </a:solidFill>
              </a:rPr>
              <a:t>Visual Arts</a:t>
            </a:r>
          </a:p>
          <a:p>
            <a:pPr marL="342900" indent="-342900" algn="l">
              <a:buFont typeface="Arial" panose="020B0604020202020204" pitchFamily="34" charset="0"/>
              <a:buChar char="•"/>
            </a:pPr>
            <a:r>
              <a:rPr lang="en-US" sz="2200" b="1" dirty="0">
                <a:solidFill>
                  <a:schemeClr val="accent2"/>
                </a:solidFill>
              </a:rPr>
              <a:t>Visual Communication</a:t>
            </a:r>
          </a:p>
          <a:p>
            <a:pPr marL="342900" indent="-342900" algn="l">
              <a:buFont typeface="Arial" panose="020B0604020202020204" pitchFamily="34" charset="0"/>
              <a:buChar char="•"/>
            </a:pPr>
            <a:r>
              <a:rPr lang="en-US" sz="2200" b="1" dirty="0">
                <a:solidFill>
                  <a:schemeClr val="accent2"/>
                </a:solidFill>
              </a:rPr>
              <a:t>Product Design</a:t>
            </a:r>
          </a:p>
          <a:p>
            <a:endParaRPr lang="en-GB" dirty="0"/>
          </a:p>
        </p:txBody>
      </p:sp>
      <p:sp>
        <p:nvSpPr>
          <p:cNvPr id="4" name="TextBox 3">
            <a:extLst>
              <a:ext uri="{FF2B5EF4-FFF2-40B4-BE49-F238E27FC236}">
                <a16:creationId xmlns:a16="http://schemas.microsoft.com/office/drawing/2014/main" id="{8984C750-6047-4315-8F22-8106ADDCB294}"/>
              </a:ext>
            </a:extLst>
          </p:cNvPr>
          <p:cNvSpPr txBox="1"/>
          <p:nvPr/>
        </p:nvSpPr>
        <p:spPr>
          <a:xfrm>
            <a:off x="7487759" y="6752117"/>
            <a:ext cx="258234" cy="316835"/>
          </a:xfrm>
          <a:prstGeom prst="rect">
            <a:avLst/>
          </a:prstGeom>
          <a:noFill/>
        </p:spPr>
        <p:txBody>
          <a:bodyPr wrap="square" rtlCol="0">
            <a:spAutoFit/>
          </a:bodyPr>
          <a:lstStyle/>
          <a:p>
            <a:endParaRPr lang="en-GB" dirty="0"/>
          </a:p>
        </p:txBody>
      </p:sp>
      <p:pic>
        <p:nvPicPr>
          <p:cNvPr id="4098" name="Picture 2" descr="https://i.pinimg.com/564x/34/8e/83/348e8373a0ae9f143ea91df8098be089.jpg">
            <a:extLst>
              <a:ext uri="{FF2B5EF4-FFF2-40B4-BE49-F238E27FC236}">
                <a16:creationId xmlns:a16="http://schemas.microsoft.com/office/drawing/2014/main" id="{58CF1752-F4B7-41AB-B85D-2FEDE0FFD2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3932385"/>
            <a:ext cx="1732966" cy="244894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i.pinimg.com/564x/0a/a3/10/0aa310e95ea35461a0f3023c118cdc61.jpg">
            <a:extLst>
              <a:ext uri="{FF2B5EF4-FFF2-40B4-BE49-F238E27FC236}">
                <a16:creationId xmlns:a16="http://schemas.microsoft.com/office/drawing/2014/main" id="{50E2A97E-9C6A-4600-8372-91083347C96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0284" y="3932384"/>
            <a:ext cx="1780018" cy="2448942"/>
          </a:xfrm>
          <a:prstGeom prst="rect">
            <a:avLst/>
          </a:prstGeom>
          <a:noFill/>
          <a:extLst>
            <a:ext uri="{909E8E84-426E-40DD-AFC4-6F175D3DCCD1}">
              <a14:hiddenFill xmlns:a14="http://schemas.microsoft.com/office/drawing/2010/main">
                <a:solidFill>
                  <a:srgbClr val="FFFFFF"/>
                </a:solidFill>
              </a14:hiddenFill>
            </a:ext>
          </a:extLst>
        </p:spPr>
      </p:pic>
      <p:pic>
        <p:nvPicPr>
          <p:cNvPr id="7" name="Audio 6">
            <a:hlinkClick r:id="" action="ppaction://media"/>
            <a:extLst>
              <a:ext uri="{FF2B5EF4-FFF2-40B4-BE49-F238E27FC236}">
                <a16:creationId xmlns:a16="http://schemas.microsoft.com/office/drawing/2014/main" id="{2A9FAF8A-7339-4731-A80C-A8E6F747BAD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213060781"/>
      </p:ext>
    </p:extLst>
  </p:cSld>
  <p:clrMapOvr>
    <a:masterClrMapping/>
  </p:clrMapOvr>
  <mc:AlternateContent xmlns:mc="http://schemas.openxmlformats.org/markup-compatibility/2006">
    <mc:Choice xmlns:p14="http://schemas.microsoft.com/office/powerpoint/2010/main" Requires="p14">
      <p:transition spd="slow" p14:dur="2000" advTm="22278"/>
    </mc:Choice>
    <mc:Fallback>
      <p:transition spd="slow" advTm="222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BCEA7-76BC-46EC-8816-A3A012261030}"/>
              </a:ext>
            </a:extLst>
          </p:cNvPr>
          <p:cNvSpPr>
            <a:spLocks noGrp="1"/>
          </p:cNvSpPr>
          <p:nvPr>
            <p:ph type="title"/>
          </p:nvPr>
        </p:nvSpPr>
        <p:spPr/>
        <p:txBody>
          <a:bodyPr>
            <a:normAutofit/>
          </a:bodyPr>
          <a:lstStyle/>
          <a:p>
            <a:r>
              <a:rPr lang="en-US" dirty="0"/>
              <a:t>GCSE Photography course overview</a:t>
            </a:r>
            <a:endParaRPr lang="en-GB" dirty="0"/>
          </a:p>
        </p:txBody>
      </p:sp>
      <p:sp>
        <p:nvSpPr>
          <p:cNvPr id="3" name="Content Placeholder 2">
            <a:extLst>
              <a:ext uri="{FF2B5EF4-FFF2-40B4-BE49-F238E27FC236}">
                <a16:creationId xmlns:a16="http://schemas.microsoft.com/office/drawing/2014/main" id="{A959F4A7-90BA-436C-8457-341F5D3F078A}"/>
              </a:ext>
            </a:extLst>
          </p:cNvPr>
          <p:cNvSpPr>
            <a:spLocks noGrp="1"/>
          </p:cNvSpPr>
          <p:nvPr>
            <p:ph idx="1"/>
          </p:nvPr>
        </p:nvSpPr>
        <p:spPr/>
        <p:txBody>
          <a:bodyPr>
            <a:normAutofit/>
          </a:bodyPr>
          <a:lstStyle/>
          <a:p>
            <a:pPr algn="l"/>
            <a:r>
              <a:rPr lang="en-US" sz="2000" b="1" dirty="0">
                <a:solidFill>
                  <a:schemeClr val="accent2"/>
                </a:solidFill>
              </a:rPr>
              <a:t>Studying photography enhances your creative, social and cultural understanding, while developing your specialist technical knowledge around equipment, techniques and style.</a:t>
            </a:r>
          </a:p>
          <a:p>
            <a:endParaRPr lang="en-GB" sz="1400" dirty="0">
              <a:solidFill>
                <a:schemeClr val="accent2"/>
              </a:solidFill>
            </a:endParaRPr>
          </a:p>
        </p:txBody>
      </p:sp>
      <p:pic>
        <p:nvPicPr>
          <p:cNvPr id="5122" name="Picture 2" descr="Student Sketchbooks">
            <a:extLst>
              <a:ext uri="{FF2B5EF4-FFF2-40B4-BE49-F238E27FC236}">
                <a16:creationId xmlns:a16="http://schemas.microsoft.com/office/drawing/2014/main" id="{4E68DAE9-C91F-41DF-95DD-371526C1ABC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3245671"/>
            <a:ext cx="3826768" cy="287207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rt Sketchbook Ideas: Creative Examples to Inspire High School Students">
            <a:extLst>
              <a:ext uri="{FF2B5EF4-FFF2-40B4-BE49-F238E27FC236}">
                <a16:creationId xmlns:a16="http://schemas.microsoft.com/office/drawing/2014/main" id="{82A7C52E-7FC4-469F-B0DE-3997EE76786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3683" y="3245671"/>
            <a:ext cx="3969435" cy="2846140"/>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id="{5B2281A9-6074-4C5D-B1B9-D79CD72FBE1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368900624"/>
      </p:ext>
    </p:extLst>
  </p:cSld>
  <p:clrMapOvr>
    <a:masterClrMapping/>
  </p:clrMapOvr>
  <mc:AlternateContent xmlns:mc="http://schemas.openxmlformats.org/markup-compatibility/2006">
    <mc:Choice xmlns:p14="http://schemas.microsoft.com/office/powerpoint/2010/main" Requires="p14">
      <p:transition spd="slow" p14:dur="2000" advTm="21071"/>
    </mc:Choice>
    <mc:Fallback>
      <p:transition spd="slow" advTm="210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BCEA7-76BC-46EC-8816-A3A012261030}"/>
              </a:ext>
            </a:extLst>
          </p:cNvPr>
          <p:cNvSpPr>
            <a:spLocks noGrp="1"/>
          </p:cNvSpPr>
          <p:nvPr>
            <p:ph type="title"/>
          </p:nvPr>
        </p:nvSpPr>
        <p:spPr/>
        <p:txBody>
          <a:bodyPr>
            <a:normAutofit/>
          </a:bodyPr>
          <a:lstStyle/>
          <a:p>
            <a:r>
              <a:rPr lang="en-US" dirty="0"/>
              <a:t>GCSE Photography course overview</a:t>
            </a:r>
            <a:endParaRPr lang="en-GB" dirty="0"/>
          </a:p>
        </p:txBody>
      </p:sp>
      <p:sp>
        <p:nvSpPr>
          <p:cNvPr id="3" name="Content Placeholder 2">
            <a:extLst>
              <a:ext uri="{FF2B5EF4-FFF2-40B4-BE49-F238E27FC236}">
                <a16:creationId xmlns:a16="http://schemas.microsoft.com/office/drawing/2014/main" id="{A959F4A7-90BA-436C-8457-341F5D3F078A}"/>
              </a:ext>
            </a:extLst>
          </p:cNvPr>
          <p:cNvSpPr>
            <a:spLocks noGrp="1"/>
          </p:cNvSpPr>
          <p:nvPr>
            <p:ph idx="1"/>
          </p:nvPr>
        </p:nvSpPr>
        <p:spPr>
          <a:xfrm>
            <a:off x="457200" y="1916833"/>
            <a:ext cx="3610744" cy="3816424"/>
          </a:xfrm>
        </p:spPr>
        <p:txBody>
          <a:bodyPr>
            <a:normAutofit fontScale="92500"/>
          </a:bodyPr>
          <a:lstStyle/>
          <a:p>
            <a:pPr algn="l"/>
            <a:r>
              <a:rPr lang="en-US" sz="2000" b="1" u="sng" dirty="0">
                <a:solidFill>
                  <a:schemeClr val="accent2"/>
                </a:solidFill>
              </a:rPr>
              <a:t>Areas of study</a:t>
            </a:r>
          </a:p>
          <a:p>
            <a:pPr algn="l"/>
            <a:endParaRPr lang="en-US" sz="2000" b="1" u="sng" dirty="0">
              <a:solidFill>
                <a:schemeClr val="accent2"/>
              </a:solidFill>
            </a:endParaRPr>
          </a:p>
          <a:p>
            <a:pPr marL="342900" indent="-342900" algn="l">
              <a:buFont typeface="Arial" panose="020B0604020202020204" pitchFamily="34" charset="0"/>
              <a:buChar char="•"/>
            </a:pPr>
            <a:r>
              <a:rPr lang="en-US" sz="2000" b="1" dirty="0">
                <a:solidFill>
                  <a:schemeClr val="accent2"/>
                </a:solidFill>
              </a:rPr>
              <a:t>Documentary Photography </a:t>
            </a:r>
          </a:p>
          <a:p>
            <a:pPr marL="342900" indent="-342900" algn="l">
              <a:buFont typeface="Arial" panose="020B0604020202020204" pitchFamily="34" charset="0"/>
              <a:buChar char="•"/>
            </a:pPr>
            <a:r>
              <a:rPr lang="en-US" sz="2000" b="1" dirty="0">
                <a:solidFill>
                  <a:schemeClr val="accent2"/>
                </a:solidFill>
              </a:rPr>
              <a:t>Photo Journalism </a:t>
            </a:r>
          </a:p>
          <a:p>
            <a:pPr marL="342900" indent="-342900" algn="l">
              <a:buFont typeface="Arial" panose="020B0604020202020204" pitchFamily="34" charset="0"/>
              <a:buChar char="•"/>
            </a:pPr>
            <a:r>
              <a:rPr lang="en-US" sz="2000" b="1" dirty="0">
                <a:solidFill>
                  <a:schemeClr val="accent2"/>
                </a:solidFill>
              </a:rPr>
              <a:t>Studio Photography </a:t>
            </a:r>
          </a:p>
          <a:p>
            <a:pPr marL="342900" indent="-342900" algn="l">
              <a:buFont typeface="Arial" panose="020B0604020202020204" pitchFamily="34" charset="0"/>
              <a:buChar char="•"/>
            </a:pPr>
            <a:r>
              <a:rPr lang="en-US" sz="2000" b="1" dirty="0">
                <a:solidFill>
                  <a:schemeClr val="accent2"/>
                </a:solidFill>
              </a:rPr>
              <a:t>Location Photography </a:t>
            </a:r>
          </a:p>
          <a:p>
            <a:pPr marL="342900" indent="-342900" algn="l">
              <a:buFont typeface="Arial" panose="020B0604020202020204" pitchFamily="34" charset="0"/>
              <a:buChar char="•"/>
            </a:pPr>
            <a:r>
              <a:rPr lang="en-US" sz="2000" b="1" dirty="0">
                <a:solidFill>
                  <a:schemeClr val="accent2"/>
                </a:solidFill>
              </a:rPr>
              <a:t>Experimental Photography </a:t>
            </a:r>
          </a:p>
          <a:p>
            <a:pPr marL="342900" indent="-342900" algn="l">
              <a:buFont typeface="Arial" panose="020B0604020202020204" pitchFamily="34" charset="0"/>
              <a:buChar char="•"/>
            </a:pPr>
            <a:r>
              <a:rPr lang="en-US" sz="2000" b="1" dirty="0">
                <a:solidFill>
                  <a:schemeClr val="accent2"/>
                </a:solidFill>
              </a:rPr>
              <a:t>Installation Photography </a:t>
            </a:r>
          </a:p>
          <a:p>
            <a:pPr marL="342900" indent="-342900" algn="l">
              <a:buFont typeface="Arial" panose="020B0604020202020204" pitchFamily="34" charset="0"/>
              <a:buChar char="•"/>
            </a:pPr>
            <a:r>
              <a:rPr lang="en-US" sz="2000" b="1" dirty="0">
                <a:solidFill>
                  <a:schemeClr val="accent2"/>
                </a:solidFill>
              </a:rPr>
              <a:t>Moving image: Film, Video and Animation </a:t>
            </a:r>
          </a:p>
        </p:txBody>
      </p:sp>
      <p:pic>
        <p:nvPicPr>
          <p:cNvPr id="6146" name="Picture 2" descr="Art Sketchbook Ideas: Creative Examples to Inspire High School Students">
            <a:extLst>
              <a:ext uri="{FF2B5EF4-FFF2-40B4-BE49-F238E27FC236}">
                <a16:creationId xmlns:a16="http://schemas.microsoft.com/office/drawing/2014/main" id="{6FDE1122-1412-4E71-9554-AB69B4676D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2836" y="2564904"/>
            <a:ext cx="4299996" cy="2503327"/>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4">
            <a:hlinkClick r:id="" action="ppaction://media"/>
            <a:extLst>
              <a:ext uri="{FF2B5EF4-FFF2-40B4-BE49-F238E27FC236}">
                <a16:creationId xmlns:a16="http://schemas.microsoft.com/office/drawing/2014/main" id="{F556D5C2-7644-4C39-B1D1-5352C9D544D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474371693"/>
      </p:ext>
    </p:extLst>
  </p:cSld>
  <p:clrMapOvr>
    <a:masterClrMapping/>
  </p:clrMapOvr>
  <mc:AlternateContent xmlns:mc="http://schemas.openxmlformats.org/markup-compatibility/2006">
    <mc:Choice xmlns:p14="http://schemas.microsoft.com/office/powerpoint/2010/main" Requires="p14">
      <p:transition spd="slow" p14:dur="2000" advTm="44872"/>
    </mc:Choice>
    <mc:Fallback>
      <p:transition spd="slow" advTm="448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BCEA7-76BC-46EC-8816-A3A012261030}"/>
              </a:ext>
            </a:extLst>
          </p:cNvPr>
          <p:cNvSpPr>
            <a:spLocks noGrp="1"/>
          </p:cNvSpPr>
          <p:nvPr>
            <p:ph type="title"/>
          </p:nvPr>
        </p:nvSpPr>
        <p:spPr/>
        <p:txBody>
          <a:bodyPr>
            <a:normAutofit/>
          </a:bodyPr>
          <a:lstStyle/>
          <a:p>
            <a:r>
              <a:rPr lang="en-US" dirty="0"/>
              <a:t>GCSE Photography course overview</a:t>
            </a:r>
            <a:endParaRPr lang="en-GB" dirty="0"/>
          </a:p>
        </p:txBody>
      </p:sp>
      <p:sp>
        <p:nvSpPr>
          <p:cNvPr id="3" name="Content Placeholder 2">
            <a:extLst>
              <a:ext uri="{FF2B5EF4-FFF2-40B4-BE49-F238E27FC236}">
                <a16:creationId xmlns:a16="http://schemas.microsoft.com/office/drawing/2014/main" id="{A959F4A7-90BA-436C-8457-341F5D3F078A}"/>
              </a:ext>
            </a:extLst>
          </p:cNvPr>
          <p:cNvSpPr>
            <a:spLocks noGrp="1"/>
          </p:cNvSpPr>
          <p:nvPr>
            <p:ph idx="1"/>
          </p:nvPr>
        </p:nvSpPr>
        <p:spPr>
          <a:xfrm>
            <a:off x="457200" y="1916833"/>
            <a:ext cx="8239944" cy="3816424"/>
          </a:xfrm>
        </p:spPr>
        <p:txBody>
          <a:bodyPr>
            <a:normAutofit fontScale="85000" lnSpcReduction="20000"/>
          </a:bodyPr>
          <a:lstStyle/>
          <a:p>
            <a:pPr algn="l"/>
            <a:r>
              <a:rPr lang="en-US" sz="2000" b="1" dirty="0">
                <a:solidFill>
                  <a:schemeClr val="accent2"/>
                </a:solidFill>
              </a:rPr>
              <a:t>In addition to any specialist requirements listed under the chosen areas of study, students should develop a practical knowledge and understanding of: </a:t>
            </a:r>
          </a:p>
          <a:p>
            <a:pPr algn="l"/>
            <a:endParaRPr lang="en-US" sz="2000" b="1" dirty="0">
              <a:solidFill>
                <a:schemeClr val="accent2"/>
              </a:solidFill>
            </a:endParaRPr>
          </a:p>
          <a:p>
            <a:pPr marL="342900" indent="-342900" algn="l">
              <a:buFont typeface="Arial" panose="020B0604020202020204" pitchFamily="34" charset="0"/>
              <a:buChar char="•"/>
            </a:pPr>
            <a:r>
              <a:rPr lang="en-US" sz="2000" b="1" dirty="0">
                <a:solidFill>
                  <a:schemeClr val="accent2"/>
                </a:solidFill>
              </a:rPr>
              <a:t>The use of formal elements to communicate a variety of approaches</a:t>
            </a:r>
          </a:p>
          <a:p>
            <a:pPr algn="l"/>
            <a:endParaRPr lang="en-US" sz="2000" b="1" dirty="0">
              <a:solidFill>
                <a:schemeClr val="accent2"/>
              </a:solidFill>
            </a:endParaRPr>
          </a:p>
          <a:p>
            <a:pPr marL="342900" indent="-342900" algn="l">
              <a:buFont typeface="Arial" panose="020B0604020202020204" pitchFamily="34" charset="0"/>
              <a:buChar char="•"/>
            </a:pPr>
            <a:r>
              <a:rPr lang="en-US" sz="2000" b="1" dirty="0">
                <a:solidFill>
                  <a:schemeClr val="accent2"/>
                </a:solidFill>
              </a:rPr>
              <a:t>The camera and its functions, including depth of field, shutter speed, focal points and viewpoints </a:t>
            </a:r>
          </a:p>
          <a:p>
            <a:pPr marL="342900" indent="-342900" algn="l">
              <a:buFont typeface="Arial" panose="020B0604020202020204" pitchFamily="34" charset="0"/>
              <a:buChar char="•"/>
            </a:pPr>
            <a:endParaRPr lang="en-US" sz="2000" b="1" dirty="0">
              <a:solidFill>
                <a:schemeClr val="accent2"/>
              </a:solidFill>
            </a:endParaRPr>
          </a:p>
          <a:p>
            <a:pPr marL="342900" indent="-342900" algn="l">
              <a:buFont typeface="Arial" panose="020B0604020202020204" pitchFamily="34" charset="0"/>
              <a:buChar char="•"/>
            </a:pPr>
            <a:r>
              <a:rPr lang="en-US" sz="2000" b="1" dirty="0">
                <a:solidFill>
                  <a:schemeClr val="accent2"/>
                </a:solidFill>
              </a:rPr>
              <a:t>The application of observational skills to record from sources and communicate ideas </a:t>
            </a:r>
          </a:p>
          <a:p>
            <a:pPr marL="342900" indent="-342900" algn="l">
              <a:buFont typeface="Arial" panose="020B0604020202020204" pitchFamily="34" charset="0"/>
              <a:buChar char="•"/>
            </a:pPr>
            <a:endParaRPr lang="en-US" sz="2000" b="1" dirty="0">
              <a:solidFill>
                <a:schemeClr val="accent2"/>
              </a:solidFill>
            </a:endParaRPr>
          </a:p>
          <a:p>
            <a:pPr marL="342900" indent="-342900" algn="l">
              <a:buFont typeface="Arial" panose="020B0604020202020204" pitchFamily="34" charset="0"/>
              <a:buChar char="•"/>
            </a:pPr>
            <a:r>
              <a:rPr lang="en-US" sz="2000" b="1" dirty="0">
                <a:solidFill>
                  <a:schemeClr val="accent2"/>
                </a:solidFill>
              </a:rPr>
              <a:t>The effects and creative potential of combining and manipulating different two-dimensional and three-dimensional materials and media</a:t>
            </a:r>
          </a:p>
          <a:p>
            <a:pPr algn="l"/>
            <a:r>
              <a:rPr lang="en-US" sz="2000" b="1" dirty="0">
                <a:solidFill>
                  <a:schemeClr val="accent2"/>
                </a:solidFill>
              </a:rPr>
              <a:t> </a:t>
            </a:r>
          </a:p>
          <a:p>
            <a:pPr marL="342900" indent="-342900" algn="l">
              <a:buFont typeface="Arial" panose="020B0604020202020204" pitchFamily="34" charset="0"/>
              <a:buChar char="•"/>
            </a:pPr>
            <a:r>
              <a:rPr lang="en-US" sz="2000" b="1" dirty="0">
                <a:solidFill>
                  <a:schemeClr val="accent2"/>
                </a:solidFill>
              </a:rPr>
              <a:t>The use of digital and/or non-digital applications.</a:t>
            </a:r>
          </a:p>
        </p:txBody>
      </p:sp>
      <p:pic>
        <p:nvPicPr>
          <p:cNvPr id="7170" name="Picture 2" descr="Image result for basic dslr camera diagram | Best digital slr camera,  Digital slr photography, Digital photography lessons">
            <a:extLst>
              <a:ext uri="{FF2B5EF4-FFF2-40B4-BE49-F238E27FC236}">
                <a16:creationId xmlns:a16="http://schemas.microsoft.com/office/drawing/2014/main" id="{44E6CD4A-5E73-4C62-B3D3-21415123403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97122" y="5085184"/>
            <a:ext cx="1729079" cy="1383263"/>
          </a:xfrm>
          <a:prstGeom prst="rect">
            <a:avLst/>
          </a:prstGeom>
          <a:noFill/>
          <a:extLst>
            <a:ext uri="{909E8E84-426E-40DD-AFC4-6F175D3DCCD1}">
              <a14:hiddenFill xmlns:a14="http://schemas.microsoft.com/office/drawing/2010/main">
                <a:solidFill>
                  <a:srgbClr val="FFFFFF"/>
                </a:solidFill>
              </a14:hiddenFill>
            </a:ext>
          </a:extLst>
        </p:spPr>
      </p:pic>
      <p:pic>
        <p:nvPicPr>
          <p:cNvPr id="7" name="Audio 6">
            <a:hlinkClick r:id="" action="ppaction://media"/>
            <a:extLst>
              <a:ext uri="{FF2B5EF4-FFF2-40B4-BE49-F238E27FC236}">
                <a16:creationId xmlns:a16="http://schemas.microsoft.com/office/drawing/2014/main" id="{C979933A-DC31-4086-8E67-BC47878B9BB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707533499"/>
      </p:ext>
    </p:extLst>
  </p:cSld>
  <p:clrMapOvr>
    <a:masterClrMapping/>
  </p:clrMapOvr>
  <mc:AlternateContent xmlns:mc="http://schemas.openxmlformats.org/markup-compatibility/2006">
    <mc:Choice xmlns:p14="http://schemas.microsoft.com/office/powerpoint/2010/main" Requires="p14">
      <p:transition spd="slow" p14:dur="2000" advTm="23128"/>
    </mc:Choice>
    <mc:Fallback>
      <p:transition spd="slow" advTm="231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0D1F8-222E-4550-9A8A-771AFF10FD14}"/>
              </a:ext>
            </a:extLst>
          </p:cNvPr>
          <p:cNvSpPr>
            <a:spLocks noGrp="1"/>
          </p:cNvSpPr>
          <p:nvPr>
            <p:ph type="title"/>
          </p:nvPr>
        </p:nvSpPr>
        <p:spPr/>
        <p:txBody>
          <a:bodyPr/>
          <a:lstStyle/>
          <a:p>
            <a:r>
              <a:rPr lang="en-US" dirty="0"/>
              <a:t>Year 9 </a:t>
            </a:r>
            <a:endParaRPr lang="en-GB" dirty="0"/>
          </a:p>
        </p:txBody>
      </p:sp>
      <p:sp>
        <p:nvSpPr>
          <p:cNvPr id="3" name="Content Placeholder 2">
            <a:extLst>
              <a:ext uri="{FF2B5EF4-FFF2-40B4-BE49-F238E27FC236}">
                <a16:creationId xmlns:a16="http://schemas.microsoft.com/office/drawing/2014/main" id="{56FBE89F-7381-4539-ABD1-8F7211CEC389}"/>
              </a:ext>
            </a:extLst>
          </p:cNvPr>
          <p:cNvSpPr>
            <a:spLocks noGrp="1"/>
          </p:cNvSpPr>
          <p:nvPr>
            <p:ph idx="1"/>
          </p:nvPr>
        </p:nvSpPr>
        <p:spPr/>
        <p:txBody>
          <a:bodyPr/>
          <a:lstStyle/>
          <a:p>
            <a:pPr marL="457200" indent="-457200" algn="l">
              <a:buFont typeface="Arial" panose="020B0604020202020204" pitchFamily="34" charset="0"/>
              <a:buChar char="•"/>
            </a:pPr>
            <a:r>
              <a:rPr lang="en-US" dirty="0">
                <a:solidFill>
                  <a:schemeClr val="accent2"/>
                </a:solidFill>
              </a:rPr>
              <a:t>Workshop style lessons </a:t>
            </a:r>
          </a:p>
          <a:p>
            <a:pPr marL="457200" indent="-457200" algn="l">
              <a:buFont typeface="Arial" panose="020B0604020202020204" pitchFamily="34" charset="0"/>
              <a:buChar char="•"/>
            </a:pPr>
            <a:r>
              <a:rPr lang="en-US" dirty="0">
                <a:solidFill>
                  <a:schemeClr val="accent2"/>
                </a:solidFill>
              </a:rPr>
              <a:t>‘Carousel’ system per term to introduce GCSE Art, BTEC Art and Photography themes and techniques</a:t>
            </a:r>
          </a:p>
          <a:p>
            <a:pPr marL="457200" indent="-457200" algn="l">
              <a:buFont typeface="Arial" panose="020B0604020202020204" pitchFamily="34" charset="0"/>
              <a:buChar char="•"/>
            </a:pPr>
            <a:r>
              <a:rPr lang="en-US" dirty="0">
                <a:solidFill>
                  <a:schemeClr val="accent2"/>
                </a:solidFill>
              </a:rPr>
              <a:t>1:1 tutorials to ensure that these are the courses best suited to your creative process </a:t>
            </a:r>
          </a:p>
          <a:p>
            <a:endParaRPr lang="en-GB" dirty="0"/>
          </a:p>
        </p:txBody>
      </p:sp>
      <p:pic>
        <p:nvPicPr>
          <p:cNvPr id="4" name="Audio 3">
            <a:hlinkClick r:id="" action="ppaction://media"/>
            <a:extLst>
              <a:ext uri="{FF2B5EF4-FFF2-40B4-BE49-F238E27FC236}">
                <a16:creationId xmlns:a16="http://schemas.microsoft.com/office/drawing/2014/main" id="{003B3633-312B-49D7-AE44-76EC703BCFE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516413983"/>
      </p:ext>
    </p:extLst>
  </p:cSld>
  <p:clrMapOvr>
    <a:masterClrMapping/>
  </p:clrMapOvr>
  <mc:AlternateContent xmlns:mc="http://schemas.openxmlformats.org/markup-compatibility/2006">
    <mc:Choice xmlns:p14="http://schemas.microsoft.com/office/powerpoint/2010/main" Requires="p14">
      <p:transition spd="slow" p14:dur="2000" advTm="36278"/>
    </mc:Choice>
    <mc:Fallback>
      <p:transition spd="slow" advTm="362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Hamble Colours">
      <a:dk1>
        <a:sysClr val="windowText" lastClr="000000"/>
      </a:dk1>
      <a:lt1>
        <a:sysClr val="window" lastClr="FFFFFF"/>
      </a:lt1>
      <a:dk2>
        <a:srgbClr val="1F497D"/>
      </a:dk2>
      <a:lt2>
        <a:srgbClr val="EEECE1"/>
      </a:lt2>
      <a:accent1>
        <a:srgbClr val="FF0000"/>
      </a:accent1>
      <a:accent2>
        <a:srgbClr val="26215A"/>
      </a:accent2>
      <a:accent3>
        <a:srgbClr val="FFFFFF"/>
      </a:accent3>
      <a:accent4>
        <a:srgbClr val="FFFFFF"/>
      </a:accent4>
      <a:accent5>
        <a:srgbClr val="FFFFFF"/>
      </a:accent5>
      <a:accent6>
        <a:srgbClr val="FFFFFF"/>
      </a:accent6>
      <a:hlink>
        <a:srgbClr val="26215A"/>
      </a:hlink>
      <a:folHlink>
        <a:srgbClr val="A5A5A5"/>
      </a:folHlink>
    </a:clrScheme>
    <a:fontScheme name="Hamble Template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6183</TotalTime>
  <Words>512</Words>
  <Application>Microsoft Office PowerPoint</Application>
  <PresentationFormat>On-screen Show (4:3)</PresentationFormat>
  <Paragraphs>69</Paragraphs>
  <Slides>10</Slides>
  <Notes>3</Notes>
  <HiddenSlides>0</HiddenSlides>
  <MMClips>10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Office Theme</vt:lpstr>
      <vt:lpstr>Subject: GCSE Art and Design BTEC Art and Design  GCSE Photography   </vt:lpstr>
      <vt:lpstr>GCSE Art, Craft and  Design course overview</vt:lpstr>
      <vt:lpstr>GCSE Art, Craft and  Design course overview</vt:lpstr>
      <vt:lpstr>BTEC Art and Design course overview</vt:lpstr>
      <vt:lpstr>BTEC Art and Design course overview</vt:lpstr>
      <vt:lpstr>GCSE Photography course overview</vt:lpstr>
      <vt:lpstr>GCSE Photography course overview</vt:lpstr>
      <vt:lpstr>GCSE Photography course overview</vt:lpstr>
      <vt:lpstr>Year 9 </vt:lpstr>
      <vt:lpstr>Future career pathways/Post 16 choices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Wrench</dc:creator>
  <cp:lastModifiedBy>Meaghan Kerry</cp:lastModifiedBy>
  <cp:revision>75</cp:revision>
  <dcterms:created xsi:type="dcterms:W3CDTF">2013-12-10T08:32:11Z</dcterms:created>
  <dcterms:modified xsi:type="dcterms:W3CDTF">2021-03-01T23:00:03Z</dcterms:modified>
</cp:coreProperties>
</file>