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57" r:id="rId3"/>
    <p:sldId id="258" r:id="rId4"/>
    <p:sldId id="261" r:id="rId5"/>
    <p:sldId id="262" r:id="rId6"/>
    <p:sldId id="260"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DDD"/>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291" autoAdjust="0"/>
  </p:normalViewPr>
  <p:slideViewPr>
    <p:cSldViewPr>
      <p:cViewPr>
        <p:scale>
          <a:sx n="70" d="100"/>
          <a:sy n="70" d="100"/>
        </p:scale>
        <p:origin x="1386" y="12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58318-45DC-4336-BEC3-0305B7A9E4F1}" type="datetimeFigureOut">
              <a:rPr lang="en-GB" smtClean="0"/>
              <a:t>20/02/2021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2964B2-98AB-4CD4-A81E-103B1461A5F1}" type="slidenum">
              <a:rPr lang="en-GB" smtClean="0"/>
              <a:t>‹#›</a:t>
            </a:fld>
            <a:endParaRPr lang="en-GB"/>
          </a:p>
        </p:txBody>
      </p:sp>
    </p:spTree>
    <p:extLst>
      <p:ext uri="{BB962C8B-B14F-4D97-AF65-F5344CB8AC3E}">
        <p14:creationId xmlns:p14="http://schemas.microsoft.com/office/powerpoint/2010/main" val="152257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2964B2-98AB-4CD4-A81E-103B1461A5F1}" type="slidenum">
              <a:rPr lang="en-GB" smtClean="0"/>
              <a:t>6</a:t>
            </a:fld>
            <a:endParaRPr lang="en-GB"/>
          </a:p>
        </p:txBody>
      </p:sp>
    </p:spTree>
    <p:extLst>
      <p:ext uri="{BB962C8B-B14F-4D97-AF65-F5344CB8AC3E}">
        <p14:creationId xmlns:p14="http://schemas.microsoft.com/office/powerpoint/2010/main" val="1282198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2A9CF3E-34BC-4A07-B024-57F18181FD8B}" type="datetimeFigureOut">
              <a:rPr lang="en-GB" smtClean="0"/>
              <a:t>20/02/2021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AC986A-55BD-441F-987B-01F4B8ACE20E}" type="slidenum">
              <a:rPr lang="en-GB" smtClean="0"/>
              <a:t>‹#›</a:t>
            </a:fld>
            <a:endParaRPr lang="en-GB"/>
          </a:p>
        </p:txBody>
      </p:sp>
    </p:spTree>
    <p:extLst>
      <p:ext uri="{BB962C8B-B14F-4D97-AF65-F5344CB8AC3E}">
        <p14:creationId xmlns:p14="http://schemas.microsoft.com/office/powerpoint/2010/main" val="392074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A9CF3E-34BC-4A07-B024-57F18181FD8B}" type="datetimeFigureOut">
              <a:rPr lang="en-GB" smtClean="0"/>
              <a:t>20/02/2021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AC986A-55BD-441F-987B-01F4B8ACE20E}" type="slidenum">
              <a:rPr lang="en-GB" smtClean="0"/>
              <a:t>‹#›</a:t>
            </a:fld>
            <a:endParaRPr lang="en-GB"/>
          </a:p>
        </p:txBody>
      </p:sp>
    </p:spTree>
    <p:extLst>
      <p:ext uri="{BB962C8B-B14F-4D97-AF65-F5344CB8AC3E}">
        <p14:creationId xmlns:p14="http://schemas.microsoft.com/office/powerpoint/2010/main" val="2934776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A9CF3E-34BC-4A07-B024-57F18181FD8B}" type="datetimeFigureOut">
              <a:rPr lang="en-GB" smtClean="0"/>
              <a:t>20/02/2021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AC986A-55BD-441F-987B-01F4B8ACE20E}" type="slidenum">
              <a:rPr lang="en-GB" smtClean="0"/>
              <a:t>‹#›</a:t>
            </a:fld>
            <a:endParaRPr lang="en-GB"/>
          </a:p>
        </p:txBody>
      </p:sp>
    </p:spTree>
    <p:extLst>
      <p:ext uri="{BB962C8B-B14F-4D97-AF65-F5344CB8AC3E}">
        <p14:creationId xmlns:p14="http://schemas.microsoft.com/office/powerpoint/2010/main" val="4152402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980728"/>
            <a:ext cx="8229600" cy="720080"/>
          </a:xfrm>
          <a:prstGeom prst="rect">
            <a:avLst/>
          </a:prstGeom>
        </p:spPr>
        <p:txBody>
          <a:bodyPr>
            <a:normAutofit/>
          </a:bodyPr>
          <a:lstStyle>
            <a:lvl1pPr>
              <a:defRPr sz="3600" b="1">
                <a:solidFill>
                  <a:srgbClr val="002060"/>
                </a:solidFill>
                <a:latin typeface="Arial" pitchFamily="34" charset="0"/>
                <a:cs typeface="Arial"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457200" y="1916833"/>
            <a:ext cx="8229600" cy="3816424"/>
          </a:xfrm>
          <a:prstGeom prst="rect">
            <a:avLst/>
          </a:prstGeom>
        </p:spPr>
        <p:txBody>
          <a:bodyPr>
            <a:normAutofit/>
          </a:bodyPr>
          <a:lstStyle>
            <a:lvl1pPr marL="0" indent="0" algn="ctr">
              <a:buNone/>
              <a:defRPr sz="2800">
                <a:latin typeface="Arial" pitchFamily="34" charset="0"/>
                <a:cs typeface="Arial" pitchFamily="34" charset="0"/>
              </a:defRPr>
            </a:lvl1pPr>
            <a:lvl2pPr marL="457200" indent="0">
              <a:buNone/>
              <a:defRPr sz="2000">
                <a:latin typeface="Arial" pitchFamily="34" charset="0"/>
                <a:cs typeface="Arial" pitchFamily="34" charset="0"/>
              </a:defRPr>
            </a:lvl2pPr>
            <a:lvl3pPr marL="914400" indent="0">
              <a:buNone/>
              <a:defRPr sz="2000">
                <a:latin typeface="Arial" pitchFamily="34" charset="0"/>
                <a:cs typeface="Arial" pitchFamily="34" charset="0"/>
              </a:defRPr>
            </a:lvl3pPr>
            <a:lvl4pPr marL="1371600" indent="0">
              <a:buNone/>
              <a:defRPr sz="2000">
                <a:latin typeface="Arial" pitchFamily="34" charset="0"/>
                <a:cs typeface="Arial" pitchFamily="34" charset="0"/>
              </a:defRPr>
            </a:lvl4pPr>
            <a:lvl5pPr marL="1828800" indent="0">
              <a:buNone/>
              <a:defRPr sz="20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2884001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A9CF3E-34BC-4A07-B024-57F18181FD8B}" type="datetimeFigureOut">
              <a:rPr lang="en-GB" smtClean="0"/>
              <a:t>20/02/2021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AC986A-55BD-441F-987B-01F4B8ACE20E}" type="slidenum">
              <a:rPr lang="en-GB" smtClean="0"/>
              <a:t>‹#›</a:t>
            </a:fld>
            <a:endParaRPr lang="en-GB"/>
          </a:p>
        </p:txBody>
      </p:sp>
    </p:spTree>
    <p:extLst>
      <p:ext uri="{BB962C8B-B14F-4D97-AF65-F5344CB8AC3E}">
        <p14:creationId xmlns:p14="http://schemas.microsoft.com/office/powerpoint/2010/main" val="7212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2A9CF3E-34BC-4A07-B024-57F18181FD8B}" type="datetimeFigureOut">
              <a:rPr lang="en-GB" smtClean="0"/>
              <a:t>20/02/2021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6AC986A-55BD-441F-987B-01F4B8ACE20E}" type="slidenum">
              <a:rPr lang="en-GB" smtClean="0"/>
              <a:t>‹#›</a:t>
            </a:fld>
            <a:endParaRPr lang="en-GB"/>
          </a:p>
        </p:txBody>
      </p:sp>
    </p:spTree>
    <p:extLst>
      <p:ext uri="{BB962C8B-B14F-4D97-AF65-F5344CB8AC3E}">
        <p14:creationId xmlns:p14="http://schemas.microsoft.com/office/powerpoint/2010/main" val="4210117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2A9CF3E-34BC-4A07-B024-57F18181FD8B}" type="datetimeFigureOut">
              <a:rPr lang="en-GB" smtClean="0"/>
              <a:t>20/02/2021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6AC986A-55BD-441F-987B-01F4B8ACE20E}" type="slidenum">
              <a:rPr lang="en-GB" smtClean="0"/>
              <a:t>‹#›</a:t>
            </a:fld>
            <a:endParaRPr lang="en-GB"/>
          </a:p>
        </p:txBody>
      </p:sp>
    </p:spTree>
    <p:extLst>
      <p:ext uri="{BB962C8B-B14F-4D97-AF65-F5344CB8AC3E}">
        <p14:creationId xmlns:p14="http://schemas.microsoft.com/office/powerpoint/2010/main" val="4230111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2A9CF3E-34BC-4A07-B024-57F18181FD8B}" type="datetimeFigureOut">
              <a:rPr lang="en-GB" smtClean="0"/>
              <a:t>20/02/2021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6AC986A-55BD-441F-987B-01F4B8ACE20E}" type="slidenum">
              <a:rPr lang="en-GB" smtClean="0"/>
              <a:t>‹#›</a:t>
            </a:fld>
            <a:endParaRPr lang="en-GB"/>
          </a:p>
        </p:txBody>
      </p:sp>
    </p:spTree>
    <p:extLst>
      <p:ext uri="{BB962C8B-B14F-4D97-AF65-F5344CB8AC3E}">
        <p14:creationId xmlns:p14="http://schemas.microsoft.com/office/powerpoint/2010/main" val="2408366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A9CF3E-34BC-4A07-B024-57F18181FD8B}" type="datetimeFigureOut">
              <a:rPr lang="en-GB" smtClean="0"/>
              <a:t>20/02/2021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6AC986A-55BD-441F-987B-01F4B8ACE20E}" type="slidenum">
              <a:rPr lang="en-GB" smtClean="0"/>
              <a:t>‹#›</a:t>
            </a:fld>
            <a:endParaRPr lang="en-GB"/>
          </a:p>
        </p:txBody>
      </p:sp>
    </p:spTree>
    <p:extLst>
      <p:ext uri="{BB962C8B-B14F-4D97-AF65-F5344CB8AC3E}">
        <p14:creationId xmlns:p14="http://schemas.microsoft.com/office/powerpoint/2010/main" val="1127028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A9CF3E-34BC-4A07-B024-57F18181FD8B}" type="datetimeFigureOut">
              <a:rPr lang="en-GB" smtClean="0"/>
              <a:t>20/02/2021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6AC986A-55BD-441F-987B-01F4B8ACE20E}" type="slidenum">
              <a:rPr lang="en-GB" smtClean="0"/>
              <a:t>‹#›</a:t>
            </a:fld>
            <a:endParaRPr lang="en-GB"/>
          </a:p>
        </p:txBody>
      </p:sp>
    </p:spTree>
    <p:extLst>
      <p:ext uri="{BB962C8B-B14F-4D97-AF65-F5344CB8AC3E}">
        <p14:creationId xmlns:p14="http://schemas.microsoft.com/office/powerpoint/2010/main" val="3435662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A9CF3E-34BC-4A07-B024-57F18181FD8B}" type="datetimeFigureOut">
              <a:rPr lang="en-GB" smtClean="0"/>
              <a:t>20/02/2021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6AC986A-55BD-441F-987B-01F4B8ACE20E}" type="slidenum">
              <a:rPr lang="en-GB" smtClean="0"/>
              <a:t>‹#›</a:t>
            </a:fld>
            <a:endParaRPr lang="en-GB"/>
          </a:p>
        </p:txBody>
      </p:sp>
    </p:spTree>
    <p:extLst>
      <p:ext uri="{BB962C8B-B14F-4D97-AF65-F5344CB8AC3E}">
        <p14:creationId xmlns:p14="http://schemas.microsoft.com/office/powerpoint/2010/main" val="2981995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NUL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A9CF3E-34BC-4A07-B024-57F18181FD8B}" type="datetimeFigureOut">
              <a:rPr lang="en-GB" smtClean="0"/>
              <a:t>20/02/2021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AC986A-55BD-441F-987B-01F4B8ACE20E}" type="slidenum">
              <a:rPr lang="en-GB" smtClean="0"/>
              <a:t>‹#›</a:t>
            </a:fld>
            <a:endParaRPr lang="en-GB"/>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51520" y="6165304"/>
            <a:ext cx="3456384" cy="534003"/>
          </a:xfrm>
          <a:prstGeom prst="rect">
            <a:avLst/>
          </a:prstGeom>
        </p:spPr>
      </p:pic>
      <p:sp>
        <p:nvSpPr>
          <p:cNvPr id="9" name="Subtitle 1"/>
          <p:cNvSpPr txBox="1">
            <a:spLocks/>
          </p:cNvSpPr>
          <p:nvPr userDrawn="1"/>
        </p:nvSpPr>
        <p:spPr>
          <a:xfrm>
            <a:off x="4572000" y="6165304"/>
            <a:ext cx="4572000" cy="54006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2000" b="1" i="1" dirty="0">
                <a:solidFill>
                  <a:schemeClr val="bg1"/>
                </a:solidFill>
                <a:latin typeface="Arial" panose="020B0604020202020204" pitchFamily="34" charset="0"/>
                <a:cs typeface="Arial" panose="020B0604020202020204" pitchFamily="34" charset="0"/>
              </a:rPr>
              <a:t>Achieving Excellence Together</a:t>
            </a:r>
          </a:p>
        </p:txBody>
      </p:sp>
      <p:pic>
        <p:nvPicPr>
          <p:cNvPr id="3" name="Picture 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28418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contemporary dance group">
            <a:extLst>
              <a:ext uri="{FF2B5EF4-FFF2-40B4-BE49-F238E27FC236}">
                <a16:creationId xmlns:a16="http://schemas.microsoft.com/office/drawing/2014/main" id="{0E28C782-7B10-431C-AA99-1AB3379B63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201"/>
          <a:stretch/>
        </p:blipFill>
        <p:spPr bwMode="auto">
          <a:xfrm>
            <a:off x="467544" y="404664"/>
            <a:ext cx="8208912" cy="58326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497A17F-C0DD-4EF5-A442-39B0C1FE04CE}"/>
              </a:ext>
            </a:extLst>
          </p:cNvPr>
          <p:cNvSpPr>
            <a:spLocks noGrp="1"/>
          </p:cNvSpPr>
          <p:nvPr>
            <p:ph type="ctrTitle"/>
          </p:nvPr>
        </p:nvSpPr>
        <p:spPr>
          <a:xfrm>
            <a:off x="685800" y="747117"/>
            <a:ext cx="7772400" cy="872889"/>
          </a:xfrm>
        </p:spPr>
        <p:txBody>
          <a:bodyPr/>
          <a:lstStyle/>
          <a:p>
            <a:r>
              <a:rPr lang="en-US" dirty="0" err="1"/>
              <a:t>Btec</a:t>
            </a:r>
            <a:r>
              <a:rPr lang="en-US" dirty="0"/>
              <a:t> Dance: </a:t>
            </a:r>
            <a:endParaRPr lang="en-GB" dirty="0"/>
          </a:p>
        </p:txBody>
      </p:sp>
      <p:sp>
        <p:nvSpPr>
          <p:cNvPr id="3" name="Subtitle 2">
            <a:extLst>
              <a:ext uri="{FF2B5EF4-FFF2-40B4-BE49-F238E27FC236}">
                <a16:creationId xmlns:a16="http://schemas.microsoft.com/office/drawing/2014/main" id="{E02C5B0F-BB12-433A-B01D-B2CF67B22B32}"/>
              </a:ext>
            </a:extLst>
          </p:cNvPr>
          <p:cNvSpPr>
            <a:spLocks noGrp="1"/>
          </p:cNvSpPr>
          <p:nvPr>
            <p:ph type="subTitle" idx="1"/>
          </p:nvPr>
        </p:nvSpPr>
        <p:spPr>
          <a:xfrm>
            <a:off x="1475656" y="1710431"/>
            <a:ext cx="6480720" cy="504056"/>
          </a:xfrm>
        </p:spPr>
        <p:txBody>
          <a:bodyPr/>
          <a:lstStyle/>
          <a:p>
            <a:r>
              <a:rPr lang="en-US" dirty="0">
                <a:solidFill>
                  <a:schemeClr val="accent6">
                    <a:lumMod val="50000"/>
                  </a:schemeClr>
                </a:solidFill>
              </a:rPr>
              <a:t>Curriculum Leader: </a:t>
            </a:r>
            <a:r>
              <a:rPr lang="en-US" dirty="0" err="1">
                <a:solidFill>
                  <a:schemeClr val="accent6">
                    <a:lumMod val="50000"/>
                  </a:schemeClr>
                </a:solidFill>
              </a:rPr>
              <a:t>Mrs</a:t>
            </a:r>
            <a:r>
              <a:rPr lang="en-US" dirty="0">
                <a:solidFill>
                  <a:schemeClr val="accent6">
                    <a:lumMod val="50000"/>
                  </a:schemeClr>
                </a:solidFill>
              </a:rPr>
              <a:t> J Capers</a:t>
            </a:r>
          </a:p>
          <a:p>
            <a:endParaRPr lang="en-GB" dirty="0"/>
          </a:p>
        </p:txBody>
      </p:sp>
      <p:pic>
        <p:nvPicPr>
          <p:cNvPr id="7" name="Audio 6">
            <a:hlinkClick r:id="" action="ppaction://media"/>
            <a:extLst>
              <a:ext uri="{FF2B5EF4-FFF2-40B4-BE49-F238E27FC236}">
                <a16:creationId xmlns:a16="http://schemas.microsoft.com/office/drawing/2014/main" id="{50B3BE50-8928-4D90-808F-E23A892A0F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07981441"/>
      </p:ext>
    </p:extLst>
  </p:cSld>
  <p:clrMapOvr>
    <a:masterClrMapping/>
  </p:clrMapOvr>
  <mc:AlternateContent xmlns:mc="http://schemas.openxmlformats.org/markup-compatibility/2006">
    <mc:Choice xmlns:p14="http://schemas.microsoft.com/office/powerpoint/2010/main" Requires="p14">
      <p:transition spd="slow" p14:dur="2000" advTm="7400"/>
    </mc:Choice>
    <mc:Fallback>
      <p:transition spd="slow" advTm="7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Image result for dance technique">
            <a:extLst>
              <a:ext uri="{FF2B5EF4-FFF2-40B4-BE49-F238E27FC236}">
                <a16:creationId xmlns:a16="http://schemas.microsoft.com/office/drawing/2014/main" id="{302E59C5-A5DB-4ED4-85B3-A6839A09CE1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82" t="17449" r="6906" b="12620"/>
          <a:stretch/>
        </p:blipFill>
        <p:spPr bwMode="auto">
          <a:xfrm rot="1019058">
            <a:off x="6468360" y="5094115"/>
            <a:ext cx="2139990" cy="13216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a14="http://schemas.microsoft.com/office/drawing/2010/main">
                <a:solidFill>
                  <a:srgbClr val="FFFFFF"/>
                </a:solidFill>
              </a14:hiddenFill>
            </a:ext>
          </a:extLst>
        </p:spPr>
      </p:pic>
      <p:pic>
        <p:nvPicPr>
          <p:cNvPr id="3076" name="Picture 4" descr="Image result for dance technique">
            <a:extLst>
              <a:ext uri="{FF2B5EF4-FFF2-40B4-BE49-F238E27FC236}">
                <a16:creationId xmlns:a16="http://schemas.microsoft.com/office/drawing/2014/main" id="{16CF8C1C-FE0E-43E7-8302-4C5BCFA0E9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24794">
            <a:off x="749500" y="4374382"/>
            <a:ext cx="1415393" cy="21170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9DBCEA7-76BC-46EC-8816-A3A012261030}"/>
              </a:ext>
            </a:extLst>
          </p:cNvPr>
          <p:cNvSpPr>
            <a:spLocks noGrp="1"/>
          </p:cNvSpPr>
          <p:nvPr>
            <p:ph type="title"/>
          </p:nvPr>
        </p:nvSpPr>
        <p:spPr>
          <a:xfrm>
            <a:off x="1691680" y="548680"/>
            <a:ext cx="5544616" cy="720080"/>
          </a:xfrm>
        </p:spPr>
        <p:txBody>
          <a:bodyPr/>
          <a:lstStyle/>
          <a:p>
            <a:r>
              <a:rPr lang="en-US" dirty="0"/>
              <a:t>GCSE course overview</a:t>
            </a:r>
            <a:endParaRPr lang="en-GB" dirty="0"/>
          </a:p>
        </p:txBody>
      </p:sp>
      <p:pic>
        <p:nvPicPr>
          <p:cNvPr id="3082" name="Picture 10" descr="Image result for dance leaflet">
            <a:extLst>
              <a:ext uri="{FF2B5EF4-FFF2-40B4-BE49-F238E27FC236}">
                <a16:creationId xmlns:a16="http://schemas.microsoft.com/office/drawing/2014/main" id="{2A13B9F0-A9B7-4512-B25C-2803764CEB1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l="31345" t="21472" r="7783"/>
          <a:stretch/>
        </p:blipFill>
        <p:spPr bwMode="auto">
          <a:xfrm>
            <a:off x="3645537" y="4776838"/>
            <a:ext cx="1852925" cy="148078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959F4A7-90BA-436C-8457-341F5D3F078A}"/>
              </a:ext>
            </a:extLst>
          </p:cNvPr>
          <p:cNvSpPr>
            <a:spLocks noGrp="1"/>
          </p:cNvSpPr>
          <p:nvPr>
            <p:ph idx="1"/>
          </p:nvPr>
        </p:nvSpPr>
        <p:spPr>
          <a:xfrm>
            <a:off x="457200" y="1340768"/>
            <a:ext cx="8229600" cy="3816424"/>
          </a:xfrm>
        </p:spPr>
        <p:txBody>
          <a:bodyPr>
            <a:normAutofit fontScale="92500" lnSpcReduction="20000"/>
          </a:bodyPr>
          <a:lstStyle/>
          <a:p>
            <a:r>
              <a:rPr lang="en-GB" dirty="0"/>
              <a:t>BTEC Performing Arts – Dance is an exciting course, that gives students the opportunity to learn new dance skills, dance styles and choreographic devices which will equip them with the skills they need to be successful on the course and beyond.  </a:t>
            </a:r>
          </a:p>
          <a:p>
            <a:endParaRPr lang="en-GB" sz="1900" dirty="0"/>
          </a:p>
          <a:p>
            <a:r>
              <a:rPr lang="en-GB" dirty="0"/>
              <a:t>All 3 component of the course has a practical and theory element.  Students will analyse dance works and discover how choreographers create their work; this culminates in practical dance assessments and a presentation of the research they have completed.</a:t>
            </a:r>
          </a:p>
          <a:p>
            <a:endParaRPr lang="en-GB" dirty="0"/>
          </a:p>
        </p:txBody>
      </p:sp>
      <p:pic>
        <p:nvPicPr>
          <p:cNvPr id="10" name="Audio 9">
            <a:hlinkClick r:id="" action="ppaction://media"/>
            <a:extLst>
              <a:ext uri="{FF2B5EF4-FFF2-40B4-BE49-F238E27FC236}">
                <a16:creationId xmlns:a16="http://schemas.microsoft.com/office/drawing/2014/main" id="{BD3260B6-00C7-4662-8A47-CE863C28317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78499306"/>
      </p:ext>
    </p:extLst>
  </p:cSld>
  <p:clrMapOvr>
    <a:masterClrMapping/>
  </p:clrMapOvr>
  <mc:AlternateContent xmlns:mc="http://schemas.openxmlformats.org/markup-compatibility/2006">
    <mc:Choice xmlns:p14="http://schemas.microsoft.com/office/powerpoint/2010/main" Requires="p14">
      <p:transition spd="slow" p14:dur="2000" advTm="62587"/>
    </mc:Choice>
    <mc:Fallback>
      <p:transition spd="slow" advTm="62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Image result for dance">
            <a:extLst>
              <a:ext uri="{FF2B5EF4-FFF2-40B4-BE49-F238E27FC236}">
                <a16:creationId xmlns:a16="http://schemas.microsoft.com/office/drawing/2014/main" id="{271E82FA-E09D-473B-87C8-1FB9E76029F1}"/>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525904" y="427704"/>
            <a:ext cx="8160896" cy="588161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video camera clipart">
            <a:extLst>
              <a:ext uri="{FF2B5EF4-FFF2-40B4-BE49-F238E27FC236}">
                <a16:creationId xmlns:a16="http://schemas.microsoft.com/office/drawing/2014/main" id="{1D71C9C3-6839-483C-9BAF-5EA7AF31B779}"/>
              </a:ext>
            </a:extLst>
          </p:cNvPr>
          <p:cNvPicPr>
            <a:picLocks noChangeAspect="1" noChangeArrowheads="1"/>
          </p:cNvPicPr>
          <p:nvPr/>
        </p:nvPicPr>
        <p:blipFill>
          <a:blip r:embed="rId5" cstate="print">
            <a:clrChange>
              <a:clrFrom>
                <a:srgbClr val="EFEFEF"/>
              </a:clrFrom>
              <a:clrTo>
                <a:srgbClr val="EFEFE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539552" y="427705"/>
            <a:ext cx="1323312" cy="1502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250D1F8-222E-4550-9A8A-771AFF10FD14}"/>
              </a:ext>
            </a:extLst>
          </p:cNvPr>
          <p:cNvSpPr>
            <a:spLocks noGrp="1"/>
          </p:cNvSpPr>
          <p:nvPr>
            <p:ph type="title"/>
          </p:nvPr>
        </p:nvSpPr>
        <p:spPr>
          <a:xfrm>
            <a:off x="457200" y="764704"/>
            <a:ext cx="8229600" cy="720080"/>
          </a:xfrm>
        </p:spPr>
        <p:txBody>
          <a:bodyPr/>
          <a:lstStyle/>
          <a:p>
            <a:r>
              <a:rPr lang="en-US" dirty="0"/>
              <a:t>Year 9 </a:t>
            </a:r>
            <a:endParaRPr lang="en-GB" dirty="0"/>
          </a:p>
        </p:txBody>
      </p:sp>
      <p:sp>
        <p:nvSpPr>
          <p:cNvPr id="3" name="Content Placeholder 2">
            <a:extLst>
              <a:ext uri="{FF2B5EF4-FFF2-40B4-BE49-F238E27FC236}">
                <a16:creationId xmlns:a16="http://schemas.microsoft.com/office/drawing/2014/main" id="{56FBE89F-7381-4539-ABD1-8F7211CEC389}"/>
              </a:ext>
            </a:extLst>
          </p:cNvPr>
          <p:cNvSpPr>
            <a:spLocks noGrp="1"/>
          </p:cNvSpPr>
          <p:nvPr>
            <p:ph idx="1"/>
          </p:nvPr>
        </p:nvSpPr>
        <p:spPr>
          <a:xfrm>
            <a:off x="457200" y="1484784"/>
            <a:ext cx="8229600" cy="4608512"/>
          </a:xfrm>
          <a:noFill/>
          <a:extLst>
            <a:ext uri="{909E8E84-426E-40DD-AFC4-6F175D3DCCD1}">
              <a14:hiddenFill xmlns:a14="http://schemas.microsoft.com/office/drawing/2010/main">
                <a:solidFill>
                  <a:srgbClr val="FFFFFF"/>
                </a:solidFill>
              </a14:hiddenFill>
            </a:ext>
          </a:extLst>
        </p:spPr>
        <p:txBody>
          <a:bodyPr>
            <a:normAutofit fontScale="77500" lnSpcReduction="20000"/>
          </a:bodyPr>
          <a:lstStyle/>
          <a:p>
            <a:r>
              <a:rPr lang="en-GB" b="1" dirty="0"/>
              <a:t>Students will experience technique classes in a number of different dance styles, understanding how to recognise a dance styles and perform in that style.</a:t>
            </a:r>
          </a:p>
          <a:p>
            <a:endParaRPr lang="en-GB" b="1" dirty="0"/>
          </a:p>
          <a:p>
            <a:r>
              <a:rPr lang="en-GB" b="1" dirty="0"/>
              <a:t>There is the opportunity to experience ‘assignment style tasks’, which will give students a thorough understanding of what will be expected of them in the future, whilst increasing their dance knowledge and experiences. </a:t>
            </a:r>
          </a:p>
          <a:p>
            <a:r>
              <a:rPr lang="en-US" b="1" dirty="0"/>
              <a:t>Student’s dance performances will be videoed throughout the course for assessment requirements.</a:t>
            </a:r>
            <a:endParaRPr lang="en-GB" b="1" dirty="0"/>
          </a:p>
          <a:p>
            <a:endParaRPr lang="en-GB" b="1" dirty="0"/>
          </a:p>
          <a:p>
            <a:r>
              <a:rPr lang="en-GB" b="1" dirty="0"/>
              <a:t>In addition to the dance skills, students will learn important life skills, such as, preparation for auditions/interviews, personal management, decision making, working with others and independent learning.</a:t>
            </a:r>
          </a:p>
          <a:p>
            <a:endParaRPr lang="en-GB" dirty="0"/>
          </a:p>
        </p:txBody>
      </p:sp>
      <p:pic>
        <p:nvPicPr>
          <p:cNvPr id="8" name="Audio 7">
            <a:hlinkClick r:id="" action="ppaction://media"/>
            <a:extLst>
              <a:ext uri="{FF2B5EF4-FFF2-40B4-BE49-F238E27FC236}">
                <a16:creationId xmlns:a16="http://schemas.microsoft.com/office/drawing/2014/main" id="{032FBFAD-0E27-44A3-BE9E-F548919DCF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6420226"/>
      </p:ext>
    </p:extLst>
  </p:cSld>
  <p:clrMapOvr>
    <a:masterClrMapping/>
  </p:clrMapOvr>
  <mc:AlternateContent xmlns:mc="http://schemas.openxmlformats.org/markup-compatibility/2006">
    <mc:Choice xmlns:p14="http://schemas.microsoft.com/office/powerpoint/2010/main" Requires="p14">
      <p:transition spd="slow" p14:dur="2000" advTm="109471"/>
    </mc:Choice>
    <mc:Fallback>
      <p:transition spd="slow" advTm="109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B7C4C2D-A7D5-44C7-8D18-9307EE7F05CB}"/>
              </a:ext>
            </a:extLst>
          </p:cNvPr>
          <p:cNvGraphicFramePr>
            <a:graphicFrameLocks noGrp="1"/>
          </p:cNvGraphicFramePr>
          <p:nvPr>
            <p:ph idx="1"/>
            <p:extLst>
              <p:ext uri="{D42A27DB-BD31-4B8C-83A1-F6EECF244321}">
                <p14:modId xmlns:p14="http://schemas.microsoft.com/office/powerpoint/2010/main" val="2160135002"/>
              </p:ext>
            </p:extLst>
          </p:nvPr>
        </p:nvGraphicFramePr>
        <p:xfrm>
          <a:off x="457200" y="1340768"/>
          <a:ext cx="8229600" cy="4752527"/>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1588395784"/>
                    </a:ext>
                  </a:extLst>
                </a:gridCol>
                <a:gridCol w="4114800">
                  <a:extLst>
                    <a:ext uri="{9D8B030D-6E8A-4147-A177-3AD203B41FA5}">
                      <a16:colId xmlns:a16="http://schemas.microsoft.com/office/drawing/2014/main" val="321341233"/>
                    </a:ext>
                  </a:extLst>
                </a:gridCol>
              </a:tblGrid>
              <a:tr h="29246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dirty="0">
                          <a:solidFill>
                            <a:sysClr val="windowText" lastClr="000000"/>
                          </a:solidFill>
                          <a:effectLst/>
                          <a:latin typeface="+mn-lt"/>
                          <a:ea typeface="+mn-ea"/>
                          <a:cs typeface="Calibri Light" panose="020F0302020204030204" pitchFamily="34" charset="0"/>
                        </a:rPr>
                        <a:t>Component 1 – Exploring the Performing Arts</a:t>
                      </a:r>
                    </a:p>
                    <a:p>
                      <a:pPr algn="ctr"/>
                      <a:endParaRPr lang="en-US" dirty="0">
                        <a:solidFill>
                          <a:sysClr val="windowText" lastClr="000000"/>
                        </a:solidFill>
                        <a:latin typeface="+mn-lt"/>
                        <a:cs typeface="Calibri Light" panose="020F0302020204030204" pitchFamily="34" charset="0"/>
                      </a:endParaRPr>
                    </a:p>
                    <a:p>
                      <a:pPr algn="ctr"/>
                      <a:r>
                        <a:rPr lang="en-US" b="0" dirty="0">
                          <a:solidFill>
                            <a:sysClr val="windowText" lastClr="000000"/>
                          </a:solidFill>
                          <a:latin typeface="+mn-lt"/>
                          <a:cs typeface="Calibri Light" panose="020F0302020204030204" pitchFamily="34" charset="0"/>
                        </a:rPr>
                        <a:t>S</a:t>
                      </a:r>
                      <a:r>
                        <a:rPr lang="en-GB" b="0" dirty="0" err="1">
                          <a:solidFill>
                            <a:sysClr val="windowText" lastClr="000000"/>
                          </a:solidFill>
                          <a:latin typeface="+mn-lt"/>
                          <a:cs typeface="Calibri Light" panose="020F0302020204030204" pitchFamily="34" charset="0"/>
                        </a:rPr>
                        <a:t>tudents</a:t>
                      </a:r>
                      <a:r>
                        <a:rPr lang="en-GB" b="0" dirty="0">
                          <a:solidFill>
                            <a:sysClr val="windowText" lastClr="000000"/>
                          </a:solidFill>
                          <a:latin typeface="+mn-lt"/>
                          <a:cs typeface="Calibri Light" panose="020F0302020204030204" pitchFamily="34" charset="0"/>
                        </a:rPr>
                        <a:t> will develop their understanding of the performing arts by examining practitioners’ work and the processes used to create performance </a:t>
                      </a:r>
                    </a:p>
                  </a:txBody>
                  <a:tcPr anchor="ctr">
                    <a:solidFill>
                      <a:schemeClr val="accent4">
                        <a:lumMod val="95000"/>
                      </a:schemeClr>
                    </a:solidFill>
                  </a:tcPr>
                </a:tc>
                <a:tc>
                  <a:txBody>
                    <a:bodyPr/>
                    <a:lstStyle/>
                    <a:p>
                      <a:pPr algn="ctr"/>
                      <a:r>
                        <a:rPr lang="en-GB" sz="1800" b="1" kern="1200" dirty="0">
                          <a:solidFill>
                            <a:sysClr val="windowText" lastClr="000000"/>
                          </a:solidFill>
                          <a:effectLst/>
                          <a:latin typeface="+mn-lt"/>
                          <a:ea typeface="+mn-ea"/>
                          <a:cs typeface="Calibri Light" panose="020F0302020204030204" pitchFamily="34" charset="0"/>
                        </a:rPr>
                        <a:t>Component 2 – Developing skills and techniques in the Performing Arts</a:t>
                      </a:r>
                    </a:p>
                    <a:p>
                      <a:pPr algn="ctr"/>
                      <a:r>
                        <a:rPr lang="en-GB" sz="1800" b="1" i="1" kern="1200" dirty="0">
                          <a:solidFill>
                            <a:sysClr val="windowText" lastClr="000000"/>
                          </a:solidFill>
                          <a:effectLst/>
                          <a:latin typeface="+mn-lt"/>
                          <a:ea typeface="+mn-ea"/>
                          <a:cs typeface="Calibri Light" panose="020F0302020204030204" pitchFamily="34" charset="0"/>
                        </a:rPr>
                        <a:t> </a:t>
                      </a:r>
                    </a:p>
                    <a:p>
                      <a:pPr algn="ctr"/>
                      <a:r>
                        <a:rPr lang="en-US" sz="1800" b="0" i="0" u="none" kern="1200" dirty="0">
                          <a:solidFill>
                            <a:sysClr val="windowText" lastClr="000000"/>
                          </a:solidFill>
                          <a:effectLst/>
                          <a:latin typeface="+mn-lt"/>
                          <a:ea typeface="+mn-ea"/>
                          <a:cs typeface="Calibri Light" panose="020F0302020204030204" pitchFamily="34" charset="0"/>
                        </a:rPr>
                        <a:t>S</a:t>
                      </a:r>
                      <a:r>
                        <a:rPr lang="en-GB" sz="1800" b="0" i="0" u="none" kern="1200" dirty="0" err="1">
                          <a:solidFill>
                            <a:sysClr val="windowText" lastClr="000000"/>
                          </a:solidFill>
                          <a:effectLst/>
                          <a:latin typeface="+mn-lt"/>
                          <a:ea typeface="+mn-ea"/>
                          <a:cs typeface="Calibri Light" panose="020F0302020204030204" pitchFamily="34" charset="0"/>
                        </a:rPr>
                        <a:t>tudents</a:t>
                      </a:r>
                      <a:r>
                        <a:rPr lang="en-GB" sz="1800" b="0" i="0" u="none" kern="1200" dirty="0">
                          <a:solidFill>
                            <a:sysClr val="windowText" lastClr="000000"/>
                          </a:solidFill>
                          <a:effectLst/>
                          <a:latin typeface="+mn-lt"/>
                          <a:ea typeface="+mn-ea"/>
                          <a:cs typeface="Calibri Light" panose="020F0302020204030204" pitchFamily="34" charset="0"/>
                        </a:rPr>
                        <a:t> will develop their performing arts skills and techniques through the reproduction of dance repertoire. </a:t>
                      </a:r>
                    </a:p>
                    <a:p>
                      <a:pPr algn="ctr"/>
                      <a:endParaRPr lang="en-GB" dirty="0">
                        <a:solidFill>
                          <a:sysClr val="windowText" lastClr="000000"/>
                        </a:solidFill>
                        <a:latin typeface="+mn-lt"/>
                        <a:cs typeface="Calibri Light" panose="020F0302020204030204" pitchFamily="34" charset="0"/>
                      </a:endParaRPr>
                    </a:p>
                  </a:txBody>
                  <a:tcPr anchor="ctr">
                    <a:solidFill>
                      <a:schemeClr val="accent4">
                        <a:lumMod val="95000"/>
                      </a:schemeClr>
                    </a:solidFill>
                  </a:tcPr>
                </a:tc>
                <a:extLst>
                  <a:ext uri="{0D108BD9-81ED-4DB2-BD59-A6C34878D82A}">
                    <a16:rowId xmlns:a16="http://schemas.microsoft.com/office/drawing/2014/main" val="749636490"/>
                  </a:ext>
                </a:extLst>
              </a:tr>
              <a:tr h="182789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dk1"/>
                          </a:solidFill>
                          <a:effectLst/>
                          <a:latin typeface="+mn-lt"/>
                          <a:ea typeface="+mn-ea"/>
                          <a:cs typeface="Calibri Light" panose="020F0302020204030204" pitchFamily="34" charset="0"/>
                        </a:rPr>
                        <a:t>Component 3 – Performing to a Brief – External Assessment</a:t>
                      </a:r>
                      <a:endParaRPr lang="en-GB" dirty="0">
                        <a:effectLst/>
                        <a:latin typeface="+mn-lt"/>
                        <a:cs typeface="Calibri Light" panose="020F0302020204030204" pitchFamily="34" charset="0"/>
                      </a:endParaRPr>
                    </a:p>
                    <a:p>
                      <a:pPr algn="ctr"/>
                      <a:endParaRPr lang="en-US" dirty="0">
                        <a:latin typeface="+mn-lt"/>
                        <a:cs typeface="Calibri Light" panose="020F0302020204030204" pitchFamily="34" charset="0"/>
                      </a:endParaRPr>
                    </a:p>
                    <a:p>
                      <a:pPr algn="ctr"/>
                      <a:r>
                        <a:rPr lang="en-US" dirty="0">
                          <a:latin typeface="+mn-lt"/>
                          <a:cs typeface="Calibri Light" panose="020F0302020204030204" pitchFamily="34" charset="0"/>
                        </a:rPr>
                        <a:t>S</a:t>
                      </a:r>
                      <a:r>
                        <a:rPr lang="en-GB" dirty="0" err="1">
                          <a:latin typeface="+mn-lt"/>
                          <a:cs typeface="Calibri Light" panose="020F0302020204030204" pitchFamily="34" charset="0"/>
                        </a:rPr>
                        <a:t>tudents</a:t>
                      </a:r>
                      <a:r>
                        <a:rPr lang="en-GB" dirty="0">
                          <a:latin typeface="+mn-lt"/>
                          <a:cs typeface="Calibri Light" panose="020F0302020204030204" pitchFamily="34" charset="0"/>
                        </a:rPr>
                        <a:t> will be given the opportunity to work as part of a group to create a workshop performance in response to a given brief and stimulus. </a:t>
                      </a:r>
                    </a:p>
                  </a:txBody>
                  <a:tcPr anchor="ctr">
                    <a:solidFill>
                      <a:schemeClr val="accent4">
                        <a:lumMod val="95000"/>
                      </a:schemeClr>
                    </a:solidFill>
                  </a:tcPr>
                </a:tc>
                <a:tc hMerge="1">
                  <a:txBody>
                    <a:bodyPr/>
                    <a:lstStyle/>
                    <a:p>
                      <a:endParaRPr lang="en-GB" dirty="0"/>
                    </a:p>
                  </a:txBody>
                  <a:tcPr/>
                </a:tc>
                <a:extLst>
                  <a:ext uri="{0D108BD9-81ED-4DB2-BD59-A6C34878D82A}">
                    <a16:rowId xmlns:a16="http://schemas.microsoft.com/office/drawing/2014/main" val="918715005"/>
                  </a:ext>
                </a:extLst>
              </a:tr>
            </a:tbl>
          </a:graphicData>
        </a:graphic>
      </p:graphicFrame>
      <p:pic>
        <p:nvPicPr>
          <p:cNvPr id="5128" name="Picture 8" descr="Image result for group contemporary emotional dance">
            <a:extLst>
              <a:ext uri="{FF2B5EF4-FFF2-40B4-BE49-F238E27FC236}">
                <a16:creationId xmlns:a16="http://schemas.microsoft.com/office/drawing/2014/main" id="{F8F2200D-33AE-4675-AAE4-6D3F16E7034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843" t="18595" b="10411"/>
          <a:stretch/>
        </p:blipFill>
        <p:spPr bwMode="auto">
          <a:xfrm>
            <a:off x="7308304" y="5753934"/>
            <a:ext cx="1376635" cy="69939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sam smith him music video">
            <a:extLst>
              <a:ext uri="{FF2B5EF4-FFF2-40B4-BE49-F238E27FC236}">
                <a16:creationId xmlns:a16="http://schemas.microsoft.com/office/drawing/2014/main" id="{B455790C-3AA1-45FE-8283-91D8434B49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7196" y="402162"/>
            <a:ext cx="2267744" cy="127560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analysing dance">
            <a:extLst>
              <a:ext uri="{FF2B5EF4-FFF2-40B4-BE49-F238E27FC236}">
                <a16:creationId xmlns:a16="http://schemas.microsoft.com/office/drawing/2014/main" id="{C753F4AC-DE46-463C-BC51-6D55EB4F204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colorTemperature colorTemp="7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55340" y="396482"/>
            <a:ext cx="1740396" cy="11559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1E68FA6-F78B-4C27-9207-C375C4C57232}"/>
              </a:ext>
            </a:extLst>
          </p:cNvPr>
          <p:cNvSpPr>
            <a:spLocks noGrp="1"/>
          </p:cNvSpPr>
          <p:nvPr>
            <p:ph type="title"/>
          </p:nvPr>
        </p:nvSpPr>
        <p:spPr>
          <a:xfrm>
            <a:off x="459060" y="404665"/>
            <a:ext cx="8229600" cy="720080"/>
          </a:xfrm>
        </p:spPr>
        <p:txBody>
          <a:bodyPr/>
          <a:lstStyle/>
          <a:p>
            <a:r>
              <a:rPr lang="en-US" dirty="0"/>
              <a:t>Components studied.</a:t>
            </a:r>
            <a:endParaRPr lang="en-GB" dirty="0"/>
          </a:p>
        </p:txBody>
      </p:sp>
      <p:pic>
        <p:nvPicPr>
          <p:cNvPr id="5130" name="Picture 10" descr="Image result for group contemporary emotional dance">
            <a:extLst>
              <a:ext uri="{FF2B5EF4-FFF2-40B4-BE49-F238E27FC236}">
                <a16:creationId xmlns:a16="http://schemas.microsoft.com/office/drawing/2014/main" id="{4F084905-E7B6-435C-9F73-59BB5E0D5CE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1062" r="7163" b="8690"/>
          <a:stretch/>
        </p:blipFill>
        <p:spPr bwMode="auto">
          <a:xfrm>
            <a:off x="459377" y="5753934"/>
            <a:ext cx="1376635" cy="791876"/>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38A369A3-F98C-4009-AC23-4D68872FC59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86583719"/>
      </p:ext>
    </p:extLst>
  </p:cSld>
  <p:clrMapOvr>
    <a:masterClrMapping/>
  </p:clrMapOvr>
  <mc:AlternateContent xmlns:mc="http://schemas.openxmlformats.org/markup-compatibility/2006">
    <mc:Choice xmlns:p14="http://schemas.microsoft.com/office/powerpoint/2010/main" Requires="p14">
      <p:transition spd="slow" p14:dur="2000" advTm="134063"/>
    </mc:Choice>
    <mc:Fallback>
      <p:transition spd="slow" advTm="134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F7540-F668-422A-BE0C-ADE184F85DF4}"/>
              </a:ext>
            </a:extLst>
          </p:cNvPr>
          <p:cNvSpPr>
            <a:spLocks noGrp="1"/>
          </p:cNvSpPr>
          <p:nvPr>
            <p:ph type="title"/>
          </p:nvPr>
        </p:nvSpPr>
        <p:spPr>
          <a:xfrm>
            <a:off x="457200" y="469563"/>
            <a:ext cx="8229600" cy="720080"/>
          </a:xfrm>
        </p:spPr>
        <p:txBody>
          <a:bodyPr>
            <a:normAutofit fontScale="90000"/>
          </a:bodyPr>
          <a:lstStyle/>
          <a:p>
            <a:r>
              <a:rPr lang="en-GB" dirty="0"/>
              <a:t>How are the students assessed?</a:t>
            </a:r>
            <a:br>
              <a:rPr lang="en-GB" dirty="0"/>
            </a:br>
            <a:endParaRPr lang="en-GB" dirty="0"/>
          </a:p>
        </p:txBody>
      </p:sp>
      <p:sp>
        <p:nvSpPr>
          <p:cNvPr id="3" name="Content Placeholder 2">
            <a:extLst>
              <a:ext uri="{FF2B5EF4-FFF2-40B4-BE49-F238E27FC236}">
                <a16:creationId xmlns:a16="http://schemas.microsoft.com/office/drawing/2014/main" id="{5F981994-F9D9-40DE-9BBF-B21DA5270C90}"/>
              </a:ext>
            </a:extLst>
          </p:cNvPr>
          <p:cNvSpPr>
            <a:spLocks noGrp="1"/>
          </p:cNvSpPr>
          <p:nvPr>
            <p:ph idx="1"/>
          </p:nvPr>
        </p:nvSpPr>
        <p:spPr>
          <a:xfrm>
            <a:off x="1802986" y="1318054"/>
            <a:ext cx="6995120" cy="2925747"/>
          </a:xfrm>
        </p:spPr>
        <p:txBody>
          <a:bodyPr>
            <a:normAutofit fontScale="70000" lnSpcReduction="20000"/>
          </a:bodyPr>
          <a:lstStyle/>
          <a:p>
            <a:r>
              <a:rPr lang="en-GB" dirty="0"/>
              <a:t>Students will be assessed on the four main aspects of the BTEC course:</a:t>
            </a:r>
          </a:p>
          <a:p>
            <a:pPr lvl="0"/>
            <a:r>
              <a:rPr lang="en-GB" dirty="0"/>
              <a:t>Physical skills</a:t>
            </a:r>
          </a:p>
          <a:p>
            <a:pPr lvl="0"/>
            <a:r>
              <a:rPr lang="en-GB" dirty="0"/>
              <a:t>Interpretive Skills</a:t>
            </a:r>
          </a:p>
          <a:p>
            <a:pPr lvl="0"/>
            <a:r>
              <a:rPr lang="en-GB" dirty="0"/>
              <a:t>Personal Management</a:t>
            </a:r>
          </a:p>
          <a:p>
            <a:pPr lvl="0"/>
            <a:r>
              <a:rPr lang="en-GB" dirty="0"/>
              <a:t>The ability to review their own practice. </a:t>
            </a:r>
          </a:p>
          <a:p>
            <a:pPr lvl="0"/>
            <a:endParaRPr lang="en-GB" dirty="0"/>
          </a:p>
          <a:p>
            <a:r>
              <a:rPr lang="en-GB" dirty="0"/>
              <a:t>In addition, students will focus on three different dance works, researching how the chosen choreographers create their work and the practitioners involved in the process.</a:t>
            </a:r>
          </a:p>
        </p:txBody>
      </p:sp>
      <p:pic>
        <p:nvPicPr>
          <p:cNvPr id="6146" name="Picture 2" descr="Image result for pass merit distinction">
            <a:extLst>
              <a:ext uri="{FF2B5EF4-FFF2-40B4-BE49-F238E27FC236}">
                <a16:creationId xmlns:a16="http://schemas.microsoft.com/office/drawing/2014/main" id="{904DCFC6-E411-4728-910A-9169B27C23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59" r="9099"/>
          <a:stretch/>
        </p:blipFill>
        <p:spPr bwMode="auto">
          <a:xfrm>
            <a:off x="323528" y="1124744"/>
            <a:ext cx="1565373" cy="331236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48446193-C60B-4179-87AC-7F740C7ACC2F}"/>
              </a:ext>
            </a:extLst>
          </p:cNvPr>
          <p:cNvSpPr txBox="1">
            <a:spLocks/>
          </p:cNvSpPr>
          <p:nvPr/>
        </p:nvSpPr>
        <p:spPr>
          <a:xfrm>
            <a:off x="355504" y="4122498"/>
            <a:ext cx="8331296" cy="2186822"/>
          </a:xfrm>
          <a:prstGeom prst="rect">
            <a:avLst/>
          </a:prstGeom>
        </p:spPr>
        <p:txBody>
          <a:bodyPr>
            <a:normAutofit fontScale="77500" lnSpcReduction="20000"/>
          </a:bodyPr>
          <a:lstStyle>
            <a:lvl1pPr marL="0" indent="0" algn="ctr" defTabSz="914400" rtl="0" eaLnBrk="1" latinLnBrk="0" hangingPunct="1">
              <a:spcBef>
                <a:spcPct val="20000"/>
              </a:spcBef>
              <a:buFont typeface="Arial" pitchFamily="34" charset="0"/>
              <a:buNone/>
              <a:defRPr sz="2800" kern="1200">
                <a:solidFill>
                  <a:schemeClr val="tx1"/>
                </a:solidFill>
                <a:latin typeface="Arial" pitchFamily="34" charset="0"/>
                <a:ea typeface="+mn-ea"/>
                <a:cs typeface="Arial"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2000" kern="1200">
                <a:solidFill>
                  <a:schemeClr val="tx1"/>
                </a:solidFill>
                <a:latin typeface="Arial" pitchFamily="34" charset="0"/>
                <a:ea typeface="+mn-ea"/>
                <a:cs typeface="Arial" pitchFamily="34" charset="0"/>
              </a:defRPr>
            </a:lvl3pPr>
            <a:lvl4pPr marL="1371600" indent="0" algn="l" defTabSz="914400" rtl="0" eaLnBrk="1" latinLnBrk="0" hangingPunct="1">
              <a:spcBef>
                <a:spcPct val="20000"/>
              </a:spcBef>
              <a:buFont typeface="Arial" pitchFamily="34" charset="0"/>
              <a:buNone/>
              <a:defRPr sz="2000" kern="1200">
                <a:solidFill>
                  <a:schemeClr val="tx1"/>
                </a:solidFill>
                <a:latin typeface="Arial" pitchFamily="34" charset="0"/>
                <a:ea typeface="+mn-ea"/>
                <a:cs typeface="Arial" pitchFamily="34" charset="0"/>
              </a:defRPr>
            </a:lvl4pPr>
            <a:lvl5pPr marL="1828800" indent="0" algn="l" defTabSz="914400" rtl="0" eaLnBrk="1" latinLnBrk="0" hangingPunct="1">
              <a:spcBef>
                <a:spcPct val="20000"/>
              </a:spcBef>
              <a:buFont typeface="Arial" pitchFamily="34" charset="0"/>
              <a:buNone/>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dirty="0"/>
          </a:p>
          <a:p>
            <a:r>
              <a:rPr lang="en-GB" dirty="0"/>
              <a:t>Internally assessed components – Students are graded on their ability to work in a team situation, taking responsibility for specific areas of performance.  The final performance is videoed for assessment and key rehearsals will also be recorded to help evidence their performance.  Students will produce a presentation evidencing their research.</a:t>
            </a:r>
          </a:p>
        </p:txBody>
      </p:sp>
      <p:pic>
        <p:nvPicPr>
          <p:cNvPr id="4" name="Audio 3">
            <a:hlinkClick r:id="" action="ppaction://media"/>
            <a:extLst>
              <a:ext uri="{FF2B5EF4-FFF2-40B4-BE49-F238E27FC236}">
                <a16:creationId xmlns:a16="http://schemas.microsoft.com/office/drawing/2014/main" id="{786A0D5C-1D6C-4695-B581-EB2735978A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46631126"/>
      </p:ext>
    </p:extLst>
  </p:cSld>
  <p:clrMapOvr>
    <a:masterClrMapping/>
  </p:clrMapOvr>
  <mc:AlternateContent xmlns:mc="http://schemas.openxmlformats.org/markup-compatibility/2006">
    <mc:Choice xmlns:p14="http://schemas.microsoft.com/office/powerpoint/2010/main" Requires="p14">
      <p:transition spd="slow" p14:dur="2000" advTm="129513"/>
    </mc:Choice>
    <mc:Fallback>
      <p:transition spd="slow" advTm="129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3AC64-9F98-4F31-B957-5F021FC0EAE1}"/>
              </a:ext>
            </a:extLst>
          </p:cNvPr>
          <p:cNvSpPr>
            <a:spLocks noGrp="1"/>
          </p:cNvSpPr>
          <p:nvPr>
            <p:ph type="title"/>
          </p:nvPr>
        </p:nvSpPr>
        <p:spPr>
          <a:xfrm>
            <a:off x="457200" y="620689"/>
            <a:ext cx="8229600" cy="720080"/>
          </a:xfrm>
        </p:spPr>
        <p:txBody>
          <a:bodyPr>
            <a:normAutofit fontScale="90000"/>
          </a:bodyPr>
          <a:lstStyle/>
          <a:p>
            <a:r>
              <a:rPr lang="en-US" dirty="0"/>
              <a:t>Future career pathways/Post 16 choices</a:t>
            </a:r>
            <a:endParaRPr lang="en-GB" dirty="0"/>
          </a:p>
        </p:txBody>
      </p:sp>
      <p:graphicFrame>
        <p:nvGraphicFramePr>
          <p:cNvPr id="4" name="Content Placeholder 3">
            <a:extLst>
              <a:ext uri="{FF2B5EF4-FFF2-40B4-BE49-F238E27FC236}">
                <a16:creationId xmlns:a16="http://schemas.microsoft.com/office/drawing/2014/main" id="{803F780B-7D38-4BEF-B0C2-D149566F8CCE}"/>
              </a:ext>
            </a:extLst>
          </p:cNvPr>
          <p:cNvGraphicFramePr>
            <a:graphicFrameLocks noGrp="1"/>
          </p:cNvGraphicFramePr>
          <p:nvPr>
            <p:ph idx="1"/>
            <p:extLst>
              <p:ext uri="{D42A27DB-BD31-4B8C-83A1-F6EECF244321}">
                <p14:modId xmlns:p14="http://schemas.microsoft.com/office/powerpoint/2010/main" val="1187263615"/>
              </p:ext>
            </p:extLst>
          </p:nvPr>
        </p:nvGraphicFramePr>
        <p:xfrm>
          <a:off x="611560" y="1340770"/>
          <a:ext cx="7920880" cy="4863152"/>
        </p:xfrm>
        <a:graphic>
          <a:graphicData uri="http://schemas.openxmlformats.org/drawingml/2006/table">
            <a:tbl>
              <a:tblPr firstRow="1" firstCol="1" bandRow="1">
                <a:tableStyleId>{5C22544A-7EE6-4342-B048-85BDC9FD1C3A}</a:tableStyleId>
              </a:tblPr>
              <a:tblGrid>
                <a:gridCol w="3987236">
                  <a:extLst>
                    <a:ext uri="{9D8B030D-6E8A-4147-A177-3AD203B41FA5}">
                      <a16:colId xmlns:a16="http://schemas.microsoft.com/office/drawing/2014/main" val="2732729165"/>
                    </a:ext>
                  </a:extLst>
                </a:gridCol>
                <a:gridCol w="3933644">
                  <a:extLst>
                    <a:ext uri="{9D8B030D-6E8A-4147-A177-3AD203B41FA5}">
                      <a16:colId xmlns:a16="http://schemas.microsoft.com/office/drawing/2014/main" val="608193126"/>
                    </a:ext>
                  </a:extLst>
                </a:gridCol>
              </a:tblGrid>
              <a:tr h="461395">
                <a:tc>
                  <a:txBody>
                    <a:bodyPr/>
                    <a:lstStyle/>
                    <a:p>
                      <a:pPr algn="ctr">
                        <a:lnSpc>
                          <a:spcPct val="115000"/>
                        </a:lnSpc>
                        <a:spcAft>
                          <a:spcPts val="1000"/>
                        </a:spcAft>
                      </a:pPr>
                      <a:r>
                        <a:rPr lang="en-GB" sz="2000" dirty="0">
                          <a:solidFill>
                            <a:schemeClr val="tx1"/>
                          </a:solidFill>
                          <a:effectLst/>
                        </a:rPr>
                        <a:t>Training Pathways </a:t>
                      </a:r>
                      <a:endParaRPr lang="en-GB"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4">
                        <a:lumMod val="95000"/>
                      </a:schemeClr>
                    </a:solidFill>
                  </a:tcPr>
                </a:tc>
                <a:tc>
                  <a:txBody>
                    <a:bodyPr/>
                    <a:lstStyle/>
                    <a:p>
                      <a:pPr algn="ctr">
                        <a:lnSpc>
                          <a:spcPct val="115000"/>
                        </a:lnSpc>
                        <a:spcAft>
                          <a:spcPts val="1000"/>
                        </a:spcAft>
                      </a:pPr>
                      <a:r>
                        <a:rPr lang="en-GB" sz="2000" dirty="0">
                          <a:solidFill>
                            <a:schemeClr val="tx1"/>
                          </a:solidFill>
                          <a:effectLst/>
                        </a:rPr>
                        <a:t>Career Routes </a:t>
                      </a:r>
                      <a:endParaRPr lang="en-GB"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4">
                        <a:lumMod val="95000"/>
                      </a:schemeClr>
                    </a:solidFill>
                  </a:tcPr>
                </a:tc>
                <a:extLst>
                  <a:ext uri="{0D108BD9-81ED-4DB2-BD59-A6C34878D82A}">
                    <a16:rowId xmlns:a16="http://schemas.microsoft.com/office/drawing/2014/main" val="1036177570"/>
                  </a:ext>
                </a:extLst>
              </a:tr>
              <a:tr h="4291131">
                <a:tc>
                  <a:txBody>
                    <a:bodyPr/>
                    <a:lstStyle/>
                    <a:p>
                      <a:pPr>
                        <a:lnSpc>
                          <a:spcPct val="150000"/>
                        </a:lnSpc>
                        <a:spcAft>
                          <a:spcPts val="0"/>
                        </a:spcAft>
                      </a:pPr>
                      <a:r>
                        <a:rPr lang="en-GB" sz="1600" b="0" dirty="0">
                          <a:solidFill>
                            <a:schemeClr val="tx1"/>
                          </a:solidFill>
                          <a:effectLst/>
                        </a:rPr>
                        <a:t>A2 Dance courses</a:t>
                      </a:r>
                    </a:p>
                    <a:p>
                      <a:pPr>
                        <a:lnSpc>
                          <a:spcPct val="150000"/>
                        </a:lnSpc>
                        <a:spcAft>
                          <a:spcPts val="0"/>
                        </a:spcAft>
                      </a:pPr>
                      <a:r>
                        <a:rPr lang="en-GB" sz="1100" b="0" dirty="0">
                          <a:solidFill>
                            <a:schemeClr val="tx1"/>
                          </a:solidFill>
                          <a:effectLst/>
                        </a:rPr>
                        <a:t> </a:t>
                      </a:r>
                    </a:p>
                    <a:p>
                      <a:pPr>
                        <a:lnSpc>
                          <a:spcPct val="150000"/>
                        </a:lnSpc>
                        <a:spcAft>
                          <a:spcPts val="0"/>
                        </a:spcAft>
                      </a:pPr>
                      <a:r>
                        <a:rPr lang="en-GB" sz="1600" b="0" dirty="0">
                          <a:solidFill>
                            <a:schemeClr val="tx1"/>
                          </a:solidFill>
                          <a:effectLst/>
                        </a:rPr>
                        <a:t>BTEC National in Performing Arts: Dance, Drama, Performing Arts</a:t>
                      </a:r>
                    </a:p>
                    <a:p>
                      <a:pPr>
                        <a:lnSpc>
                          <a:spcPct val="150000"/>
                        </a:lnSpc>
                        <a:spcAft>
                          <a:spcPts val="0"/>
                        </a:spcAft>
                      </a:pPr>
                      <a:r>
                        <a:rPr lang="en-GB" sz="1600" b="0" dirty="0">
                          <a:solidFill>
                            <a:schemeClr val="tx1"/>
                          </a:solidFill>
                          <a:effectLst/>
                        </a:rPr>
                        <a:t> </a:t>
                      </a:r>
                    </a:p>
                    <a:p>
                      <a:pPr>
                        <a:lnSpc>
                          <a:spcPct val="150000"/>
                        </a:lnSpc>
                        <a:spcAft>
                          <a:spcPts val="0"/>
                        </a:spcAft>
                      </a:pPr>
                      <a:r>
                        <a:rPr lang="en-GB" sz="1600" b="0" dirty="0">
                          <a:solidFill>
                            <a:schemeClr val="tx1"/>
                          </a:solidFill>
                          <a:effectLst/>
                        </a:rPr>
                        <a:t>Community Dance Leader Award </a:t>
                      </a:r>
                    </a:p>
                    <a:p>
                      <a:pPr>
                        <a:lnSpc>
                          <a:spcPct val="150000"/>
                        </a:lnSpc>
                        <a:spcAft>
                          <a:spcPts val="0"/>
                        </a:spcAft>
                      </a:pPr>
                      <a:r>
                        <a:rPr lang="en-GB" sz="1100" b="0" dirty="0">
                          <a:solidFill>
                            <a:schemeClr val="tx1"/>
                          </a:solidFill>
                          <a:effectLst/>
                        </a:rPr>
                        <a:t> </a:t>
                      </a:r>
                    </a:p>
                    <a:p>
                      <a:pPr>
                        <a:lnSpc>
                          <a:spcPct val="150000"/>
                        </a:lnSpc>
                        <a:spcAft>
                          <a:spcPts val="0"/>
                        </a:spcAft>
                      </a:pPr>
                      <a:r>
                        <a:rPr lang="en-GB" sz="1600" b="0" dirty="0">
                          <a:solidFill>
                            <a:schemeClr val="tx1"/>
                          </a:solidFill>
                          <a:effectLst/>
                        </a:rPr>
                        <a:t>Degrees—BA/MA –various courses including Dance Choreography.  </a:t>
                      </a:r>
                      <a:r>
                        <a:rPr lang="fr-FR" sz="1600" b="0" dirty="0">
                          <a:solidFill>
                            <a:schemeClr val="tx1"/>
                          </a:solidFill>
                          <a:effectLst/>
                        </a:rPr>
                        <a:t>PGCE in Dance </a:t>
                      </a:r>
                      <a:r>
                        <a:rPr lang="fr-FR" sz="1600" b="0" dirty="0" err="1">
                          <a:solidFill>
                            <a:schemeClr val="tx1"/>
                          </a:solidFill>
                          <a:effectLst/>
                        </a:rPr>
                        <a:t>teaching</a:t>
                      </a:r>
                      <a:endParaRPr lang="en-GB" sz="1600" b="0" dirty="0">
                        <a:solidFill>
                          <a:schemeClr val="tx1"/>
                        </a:solidFill>
                        <a:effectLst/>
                      </a:endParaRPr>
                    </a:p>
                    <a:p>
                      <a:pPr>
                        <a:lnSpc>
                          <a:spcPct val="150000"/>
                        </a:lnSpc>
                        <a:spcAft>
                          <a:spcPts val="0"/>
                        </a:spcAft>
                      </a:pPr>
                      <a:endParaRPr lang="en-GB" sz="1400" b="0" dirty="0">
                        <a:solidFill>
                          <a:schemeClr val="tx1"/>
                        </a:solidFill>
                        <a:effectLst/>
                      </a:endParaRPr>
                    </a:p>
                    <a:p>
                      <a:pPr>
                        <a:lnSpc>
                          <a:spcPct val="150000"/>
                        </a:lnSpc>
                        <a:spcAft>
                          <a:spcPts val="0"/>
                        </a:spcAft>
                      </a:pPr>
                      <a:r>
                        <a:rPr lang="en-GB" sz="1600" b="0" dirty="0">
                          <a:solidFill>
                            <a:schemeClr val="tx1"/>
                          </a:solidFill>
                          <a:effectLst/>
                        </a:rPr>
                        <a:t>Diplomas in various genres </a:t>
                      </a:r>
                    </a:p>
                    <a:p>
                      <a:pPr>
                        <a:lnSpc>
                          <a:spcPct val="150000"/>
                        </a:lnSpc>
                        <a:spcAft>
                          <a:spcPts val="0"/>
                        </a:spcAft>
                      </a:pPr>
                      <a:endParaRPr lang="en-GB" sz="14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4">
                        <a:lumMod val="95000"/>
                      </a:schemeClr>
                    </a:solidFill>
                  </a:tcPr>
                </a:tc>
                <a:tc>
                  <a:txBody>
                    <a:bodyPr/>
                    <a:lstStyle/>
                    <a:p>
                      <a:pPr>
                        <a:lnSpc>
                          <a:spcPct val="150000"/>
                        </a:lnSpc>
                        <a:spcAft>
                          <a:spcPts val="0"/>
                        </a:spcAft>
                      </a:pPr>
                      <a:r>
                        <a:rPr lang="en-GB" sz="1600" dirty="0">
                          <a:solidFill>
                            <a:schemeClr val="tx1"/>
                          </a:solidFill>
                          <a:effectLst/>
                        </a:rPr>
                        <a:t>Critic/Journalist </a:t>
                      </a:r>
                      <a:endParaRPr lang="en-GB" sz="1400" dirty="0">
                        <a:solidFill>
                          <a:schemeClr val="tx1"/>
                        </a:solidFill>
                        <a:effectLst/>
                      </a:endParaRPr>
                    </a:p>
                    <a:p>
                      <a:pPr>
                        <a:lnSpc>
                          <a:spcPct val="150000"/>
                        </a:lnSpc>
                        <a:spcAft>
                          <a:spcPts val="0"/>
                        </a:spcAft>
                      </a:pPr>
                      <a:r>
                        <a:rPr lang="en-GB" sz="1600" dirty="0">
                          <a:solidFill>
                            <a:schemeClr val="tx1"/>
                          </a:solidFill>
                          <a:effectLst/>
                        </a:rPr>
                        <a:t>Movement Therapist </a:t>
                      </a:r>
                      <a:endParaRPr lang="en-GB" sz="1400" dirty="0">
                        <a:solidFill>
                          <a:schemeClr val="tx1"/>
                        </a:solidFill>
                        <a:effectLst/>
                      </a:endParaRPr>
                    </a:p>
                    <a:p>
                      <a:pPr>
                        <a:lnSpc>
                          <a:spcPct val="150000"/>
                        </a:lnSpc>
                        <a:spcAft>
                          <a:spcPts val="0"/>
                        </a:spcAft>
                      </a:pPr>
                      <a:r>
                        <a:rPr lang="en-GB" sz="1600" dirty="0">
                          <a:solidFill>
                            <a:schemeClr val="tx1"/>
                          </a:solidFill>
                          <a:effectLst/>
                        </a:rPr>
                        <a:t>Photographer </a:t>
                      </a:r>
                      <a:endParaRPr lang="en-GB" sz="1400" dirty="0">
                        <a:solidFill>
                          <a:schemeClr val="tx1"/>
                        </a:solidFill>
                        <a:effectLst/>
                      </a:endParaRPr>
                    </a:p>
                    <a:p>
                      <a:pPr>
                        <a:lnSpc>
                          <a:spcPct val="150000"/>
                        </a:lnSpc>
                        <a:spcAft>
                          <a:spcPts val="0"/>
                        </a:spcAft>
                      </a:pPr>
                      <a:r>
                        <a:rPr lang="en-GB" sz="1600" dirty="0">
                          <a:solidFill>
                            <a:schemeClr val="tx1"/>
                          </a:solidFill>
                          <a:effectLst/>
                        </a:rPr>
                        <a:t>Set/Costume Designer </a:t>
                      </a:r>
                      <a:endParaRPr lang="en-GB" sz="1400" dirty="0">
                        <a:solidFill>
                          <a:schemeClr val="tx1"/>
                        </a:solidFill>
                        <a:effectLst/>
                      </a:endParaRPr>
                    </a:p>
                    <a:p>
                      <a:pPr>
                        <a:lnSpc>
                          <a:spcPct val="150000"/>
                        </a:lnSpc>
                        <a:spcAft>
                          <a:spcPts val="0"/>
                        </a:spcAft>
                      </a:pPr>
                      <a:r>
                        <a:rPr lang="en-GB" sz="1600" dirty="0">
                          <a:solidFill>
                            <a:schemeClr val="tx1"/>
                          </a:solidFill>
                          <a:effectLst/>
                        </a:rPr>
                        <a:t>Administration </a:t>
                      </a:r>
                      <a:endParaRPr lang="en-GB" sz="1400" dirty="0">
                        <a:solidFill>
                          <a:schemeClr val="tx1"/>
                        </a:solidFill>
                        <a:effectLst/>
                      </a:endParaRPr>
                    </a:p>
                    <a:p>
                      <a:pPr>
                        <a:lnSpc>
                          <a:spcPct val="150000"/>
                        </a:lnSpc>
                        <a:spcAft>
                          <a:spcPts val="0"/>
                        </a:spcAft>
                      </a:pPr>
                      <a:r>
                        <a:rPr lang="en-GB" sz="1600" dirty="0">
                          <a:solidFill>
                            <a:schemeClr val="tx1"/>
                          </a:solidFill>
                          <a:effectLst/>
                        </a:rPr>
                        <a:t>Dancer—Film/TV/Company </a:t>
                      </a:r>
                      <a:endParaRPr lang="en-GB" sz="1400" dirty="0">
                        <a:solidFill>
                          <a:schemeClr val="tx1"/>
                        </a:solidFill>
                        <a:effectLst/>
                      </a:endParaRPr>
                    </a:p>
                    <a:p>
                      <a:pPr>
                        <a:lnSpc>
                          <a:spcPct val="150000"/>
                        </a:lnSpc>
                        <a:spcAft>
                          <a:spcPts val="0"/>
                        </a:spcAft>
                      </a:pPr>
                      <a:r>
                        <a:rPr lang="en-GB" sz="1600" dirty="0">
                          <a:solidFill>
                            <a:schemeClr val="tx1"/>
                          </a:solidFill>
                          <a:effectLst/>
                        </a:rPr>
                        <a:t>Owning a Dance School</a:t>
                      </a:r>
                      <a:endParaRPr lang="en-GB" sz="1400" dirty="0">
                        <a:solidFill>
                          <a:schemeClr val="tx1"/>
                        </a:solidFill>
                        <a:effectLst/>
                      </a:endParaRPr>
                    </a:p>
                    <a:p>
                      <a:pPr>
                        <a:lnSpc>
                          <a:spcPct val="150000"/>
                        </a:lnSpc>
                        <a:spcAft>
                          <a:spcPts val="0"/>
                        </a:spcAft>
                      </a:pPr>
                      <a:r>
                        <a:rPr lang="en-GB" sz="1600" dirty="0">
                          <a:solidFill>
                            <a:schemeClr val="tx1"/>
                          </a:solidFill>
                          <a:effectLst/>
                        </a:rPr>
                        <a:t>Project Management in the Performing Arts industry</a:t>
                      </a:r>
                      <a:endParaRPr lang="en-GB" sz="1400" dirty="0">
                        <a:solidFill>
                          <a:schemeClr val="tx1"/>
                        </a:solidFill>
                        <a:effectLst/>
                      </a:endParaRPr>
                    </a:p>
                    <a:p>
                      <a:pPr>
                        <a:lnSpc>
                          <a:spcPct val="150000"/>
                        </a:lnSpc>
                        <a:spcAft>
                          <a:spcPts val="0"/>
                        </a:spcAft>
                      </a:pPr>
                      <a:r>
                        <a:rPr lang="en-GB" sz="1600" dirty="0">
                          <a:solidFill>
                            <a:schemeClr val="tx1"/>
                          </a:solidFill>
                          <a:effectLst/>
                        </a:rPr>
                        <a:t>Professional Dancer</a:t>
                      </a:r>
                      <a:endParaRPr lang="en-GB" sz="1400" dirty="0">
                        <a:solidFill>
                          <a:schemeClr val="tx1"/>
                        </a:solidFill>
                        <a:effectLst/>
                      </a:endParaRPr>
                    </a:p>
                    <a:p>
                      <a:pPr>
                        <a:lnSpc>
                          <a:spcPct val="150000"/>
                        </a:lnSpc>
                        <a:spcAft>
                          <a:spcPts val="1000"/>
                        </a:spcAft>
                      </a:pPr>
                      <a:r>
                        <a:rPr lang="en-GB" sz="1600" dirty="0">
                          <a:solidFill>
                            <a:schemeClr val="tx1"/>
                          </a:solidFill>
                          <a:effectLst/>
                        </a:rPr>
                        <a:t>Teaching Freelance/Education</a:t>
                      </a:r>
                      <a:endParaRPr lang="en-GB"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4">
                        <a:lumMod val="95000"/>
                      </a:schemeClr>
                    </a:solidFill>
                  </a:tcPr>
                </a:tc>
                <a:extLst>
                  <a:ext uri="{0D108BD9-81ED-4DB2-BD59-A6C34878D82A}">
                    <a16:rowId xmlns:a16="http://schemas.microsoft.com/office/drawing/2014/main" val="1877097712"/>
                  </a:ext>
                </a:extLst>
              </a:tr>
            </a:tbl>
          </a:graphicData>
        </a:graphic>
      </p:graphicFrame>
      <p:pic>
        <p:nvPicPr>
          <p:cNvPr id="5" name="Audio 4">
            <a:hlinkClick r:id="" action="ppaction://media"/>
            <a:extLst>
              <a:ext uri="{FF2B5EF4-FFF2-40B4-BE49-F238E27FC236}">
                <a16:creationId xmlns:a16="http://schemas.microsoft.com/office/drawing/2014/main" id="{DA8D9377-1DB9-4270-977A-082A4035BF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74348082"/>
      </p:ext>
    </p:extLst>
  </p:cSld>
  <p:clrMapOvr>
    <a:masterClrMapping/>
  </p:clrMapOvr>
  <mc:AlternateContent xmlns:mc="http://schemas.openxmlformats.org/markup-compatibility/2006">
    <mc:Choice xmlns:p14="http://schemas.microsoft.com/office/powerpoint/2010/main" Requires="p14">
      <p:transition spd="slow" p14:dur="2000" advTm="107461"/>
    </mc:Choice>
    <mc:Fallback>
      <p:transition spd="slow" advTm="107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Hamble Colours">
      <a:dk1>
        <a:sysClr val="windowText" lastClr="000000"/>
      </a:dk1>
      <a:lt1>
        <a:sysClr val="window" lastClr="FFFFFF"/>
      </a:lt1>
      <a:dk2>
        <a:srgbClr val="1F497D"/>
      </a:dk2>
      <a:lt2>
        <a:srgbClr val="EEECE1"/>
      </a:lt2>
      <a:accent1>
        <a:srgbClr val="FF0000"/>
      </a:accent1>
      <a:accent2>
        <a:srgbClr val="26215A"/>
      </a:accent2>
      <a:accent3>
        <a:srgbClr val="FFFFFF"/>
      </a:accent3>
      <a:accent4>
        <a:srgbClr val="FFFFFF"/>
      </a:accent4>
      <a:accent5>
        <a:srgbClr val="FFFFFF"/>
      </a:accent5>
      <a:accent6>
        <a:srgbClr val="FFFFFF"/>
      </a:accent6>
      <a:hlink>
        <a:srgbClr val="26215A"/>
      </a:hlink>
      <a:folHlink>
        <a:srgbClr val="A5A5A5"/>
      </a:folHlink>
    </a:clrScheme>
    <a:fontScheme name="Hamble Template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6051</TotalTime>
  <Words>459</Words>
  <Application>Microsoft Office PowerPoint</Application>
  <PresentationFormat>On-screen Show (4:3)</PresentationFormat>
  <Paragraphs>56</Paragraphs>
  <Slides>6</Slides>
  <Notes>1</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Times New Roman</vt:lpstr>
      <vt:lpstr>Office Theme</vt:lpstr>
      <vt:lpstr>Btec Dance: </vt:lpstr>
      <vt:lpstr>GCSE course overview</vt:lpstr>
      <vt:lpstr>Year 9 </vt:lpstr>
      <vt:lpstr>Components studied.</vt:lpstr>
      <vt:lpstr>How are the students assessed? </vt:lpstr>
      <vt:lpstr>Future career pathways/Post 16 choices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Wrench</dc:creator>
  <cp:lastModifiedBy>Jane Capers</cp:lastModifiedBy>
  <cp:revision>74</cp:revision>
  <dcterms:created xsi:type="dcterms:W3CDTF">2013-12-10T08:32:11Z</dcterms:created>
  <dcterms:modified xsi:type="dcterms:W3CDTF">2021-02-20T16:50:41Z</dcterms:modified>
</cp:coreProperties>
</file>