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88" autoAdjust="0"/>
  </p:normalViewPr>
  <p:slideViewPr>
    <p:cSldViewPr>
      <p:cViewPr varScale="1">
        <p:scale>
          <a:sx n="45" d="100"/>
          <a:sy n="45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8318-45DC-4336-BEC3-0305B7A9E4F1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64B2-98AB-4CD4-A81E-103B1461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964B2-98AB-4CD4-A81E-103B1461A5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1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964B2-98AB-4CD4-A81E-103B1461A5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3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0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1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6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6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9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CF3E-34BC-4A07-B024-57F18181FD8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3456384" cy="534003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4572000" y="6165304"/>
            <a:ext cx="457200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Excellence Together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studyfrenchspanish.com/foreign-language-jobs/" TargetMode="External"/><Relationship Id="rId5" Type="http://schemas.openxmlformats.org/officeDocument/2006/relationships/hyperlink" Target="https://www.languagenext.com/blog/career-options-foreign-languages/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17F-C0DD-4EF5-A442-39B0C1FE0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Subject: </a:t>
            </a:r>
            <a:br>
              <a:rPr lang="en-US" dirty="0"/>
            </a:br>
            <a:r>
              <a:rPr lang="en-US" dirty="0"/>
              <a:t>Modern Foreign Languages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5B0F-BB12-433A-B01D-B2CF67B22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Head of Department: </a:t>
            </a:r>
          </a:p>
          <a:p>
            <a:r>
              <a:rPr lang="en-US" dirty="0"/>
              <a:t>Ms Laura Fusano</a:t>
            </a:r>
          </a:p>
          <a:p>
            <a:endParaRPr lang="en-GB" dirty="0"/>
          </a:p>
        </p:txBody>
      </p:sp>
      <p:pic>
        <p:nvPicPr>
          <p:cNvPr id="1026" name="Picture 2" descr="languages for business">
            <a:extLst>
              <a:ext uri="{FF2B5EF4-FFF2-40B4-BE49-F238E27FC236}">
                <a16:creationId xmlns:a16="http://schemas.microsoft.com/office/drawing/2014/main" id="{A6BA24D4-5242-AF44-B2E4-3D4A465A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830"/>
            <a:ext cx="2552280" cy="17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1 Mar 2021 at 16:16:40" descr="Audio Recording 1 Mar 2021 at 16:16:40">
            <a:hlinkClick r:id="" action="ppaction://media"/>
            <a:extLst>
              <a:ext uri="{FF2B5EF4-FFF2-40B4-BE49-F238E27FC236}">
                <a16:creationId xmlns:a16="http://schemas.microsoft.com/office/drawing/2014/main" id="{C3D84FCB-02D9-C647-A461-8B9112CC8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1820" y="434042"/>
            <a:ext cx="452760" cy="4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CEA7-76BC-46EC-8816-A3A01226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/>
          <a:lstStyle/>
          <a:p>
            <a:r>
              <a:rPr lang="en-US" dirty="0"/>
              <a:t>GCSE course 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F4A7-90BA-436C-8457-341F5D3F0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6"/>
          </a:xfrm>
        </p:spPr>
        <p:txBody>
          <a:bodyPr>
            <a:noAutofit/>
          </a:bodyPr>
          <a:lstStyle/>
          <a:p>
            <a:r>
              <a:rPr lang="en-GB" sz="2400" b="1" u="sng"/>
              <a:t>Foundation or Higher </a:t>
            </a:r>
            <a:endParaRPr lang="en-GB" sz="2400" u="sng"/>
          </a:p>
          <a:p>
            <a:r>
              <a:rPr lang="en-GB" sz="2400"/>
              <a:t>Paper 1: </a:t>
            </a:r>
            <a:r>
              <a:rPr lang="en-GB" sz="2400" b="1">
                <a:solidFill>
                  <a:srgbClr val="FF0000"/>
                </a:solidFill>
              </a:rPr>
              <a:t>Listening</a:t>
            </a:r>
            <a:r>
              <a:rPr lang="en-GB" sz="2400"/>
              <a:t> (25% of the overall course)</a:t>
            </a:r>
          </a:p>
          <a:p>
            <a:r>
              <a:rPr lang="en-GB" sz="2400"/>
              <a:t>1 exam  in the IT room </a:t>
            </a:r>
          </a:p>
          <a:p>
            <a:r>
              <a:rPr lang="en-GB" sz="2400"/>
              <a:t>Paper 2: </a:t>
            </a:r>
            <a:r>
              <a:rPr lang="en-GB" sz="2400" b="1">
                <a:solidFill>
                  <a:srgbClr val="FF0000"/>
                </a:solidFill>
              </a:rPr>
              <a:t>Speaking</a:t>
            </a:r>
            <a:r>
              <a:rPr lang="en-GB" sz="2400"/>
              <a:t> (25% of the overall course)</a:t>
            </a:r>
          </a:p>
          <a:p>
            <a:r>
              <a:rPr lang="en-GB" sz="2400"/>
              <a:t>3 mini exams – one role-play; one photo-card description &amp; 1 open conversation </a:t>
            </a:r>
          </a:p>
          <a:p>
            <a:r>
              <a:rPr lang="en-GB" sz="2400"/>
              <a:t>Paper 3: </a:t>
            </a:r>
            <a:r>
              <a:rPr lang="en-GB" sz="2400" b="1">
                <a:solidFill>
                  <a:srgbClr val="FF0000"/>
                </a:solidFill>
              </a:rPr>
              <a:t>Reading</a:t>
            </a:r>
            <a:r>
              <a:rPr lang="en-GB" sz="2400"/>
              <a:t> (25% of the overall course)</a:t>
            </a:r>
          </a:p>
          <a:p>
            <a:r>
              <a:rPr lang="en-GB" sz="2400"/>
              <a:t>1 exam in the hall with a number of questions &amp; 1 translation into English </a:t>
            </a:r>
          </a:p>
          <a:p>
            <a:r>
              <a:rPr lang="en-GB" sz="2400"/>
              <a:t>Paper 4: </a:t>
            </a:r>
            <a:r>
              <a:rPr lang="en-GB" sz="2400" b="1">
                <a:solidFill>
                  <a:srgbClr val="FF0000"/>
                </a:solidFill>
              </a:rPr>
              <a:t>Writing</a:t>
            </a:r>
            <a:r>
              <a:rPr lang="en-GB" sz="2400"/>
              <a:t> (25% of the overall course)</a:t>
            </a:r>
          </a:p>
          <a:p>
            <a:r>
              <a:rPr lang="en-GB" sz="2400"/>
              <a:t>1 exam in the hall consisting in 2 pieces of creative writing &amp; 1 translation into Spanish/French</a:t>
            </a:r>
          </a:p>
          <a:p>
            <a:endParaRPr lang="en-GB" sz="2400"/>
          </a:p>
          <a:p>
            <a:endParaRPr lang="en-GB" sz="24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519C29-0E34-574F-823D-A619B00D1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368660"/>
            <a:ext cx="1416157" cy="648072"/>
          </a:xfrm>
          <a:prstGeom prst="rect">
            <a:avLst/>
          </a:prstGeom>
        </p:spPr>
      </p:pic>
      <p:pic>
        <p:nvPicPr>
          <p:cNvPr id="4" name="Audio Recording 1 Mar 2021 at 16:19:54" descr="Audio Recording 1 Mar 2021 at 16:19:54">
            <a:hlinkClick r:id="" action="ppaction://media"/>
            <a:extLst>
              <a:ext uri="{FF2B5EF4-FFF2-40B4-BE49-F238E27FC236}">
                <a16:creationId xmlns:a16="http://schemas.microsoft.com/office/drawing/2014/main" id="{811A9933-CCA9-3543-9428-0D6E0DCB6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1084" y="368660"/>
            <a:ext cx="612068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D1F8-222E-4550-9A8A-771AFF10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250"/>
            <a:ext cx="8229600" cy="720080"/>
          </a:xfrm>
        </p:spPr>
        <p:txBody>
          <a:bodyPr/>
          <a:lstStyle/>
          <a:p>
            <a:r>
              <a:rPr lang="en-US" dirty="0"/>
              <a:t>Year 9 Topic Overview </a:t>
            </a:r>
            <a:endParaRPr lang="en-GB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4DA5F5-554B-0C4C-8763-2700596EA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4862"/>
            <a:ext cx="7776864" cy="5212450"/>
          </a:xfrm>
          <a:prstGeom prst="rect">
            <a:avLst/>
          </a:prstGeom>
        </p:spPr>
      </p:pic>
      <p:pic>
        <p:nvPicPr>
          <p:cNvPr id="8" name="Audio Recording 1 Mar 2021 at 16:23:26" descr="Audio Recording 1 Mar 2021 at 16:23:26">
            <a:hlinkClick r:id="" action="ppaction://media"/>
            <a:extLst>
              <a:ext uri="{FF2B5EF4-FFF2-40B4-BE49-F238E27FC236}">
                <a16:creationId xmlns:a16="http://schemas.microsoft.com/office/drawing/2014/main" id="{E39B7B01-3A6C-FB43-AEF5-459240A8D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30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AC64-9F98-4F31-B957-5F021FC0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865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career pathways/Post 16 choices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2D08-87C2-4264-809C-AB90F5CF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66827"/>
            <a:ext cx="8424936" cy="5414501"/>
          </a:xfrm>
        </p:spPr>
        <p:txBody>
          <a:bodyPr>
            <a:normAutofit/>
          </a:bodyPr>
          <a:lstStyle/>
          <a:p>
            <a:r>
              <a:rPr lang="en-GB" sz="2000" dirty="0"/>
              <a:t>Most people who study languages have strong linguistic skills, love communicating, travelling and are curious about the world outside the UK.</a:t>
            </a:r>
          </a:p>
          <a:p>
            <a:endParaRPr lang="en-GB" sz="2000" dirty="0"/>
          </a:p>
          <a:p>
            <a:r>
              <a:rPr lang="en-GB" sz="2000" dirty="0"/>
              <a:t>You can study languages at </a:t>
            </a:r>
            <a:r>
              <a:rPr lang="en-GB" sz="2000" b="1" dirty="0"/>
              <a:t>A-level</a:t>
            </a:r>
            <a:r>
              <a:rPr lang="en-GB" sz="2000" dirty="0"/>
              <a:t> &amp; then at </a:t>
            </a:r>
            <a:r>
              <a:rPr lang="en-GB" sz="2000" b="1" dirty="0"/>
              <a:t>University</a:t>
            </a:r>
            <a:r>
              <a:rPr lang="en-GB" sz="2000" dirty="0"/>
              <a:t> as part of most degrees.</a:t>
            </a:r>
          </a:p>
          <a:p>
            <a:endParaRPr lang="en-GB" sz="2000" dirty="0"/>
          </a:p>
          <a:p>
            <a:r>
              <a:rPr lang="en-GB" sz="2000" b="1" dirty="0"/>
              <a:t>Language-specific careers</a:t>
            </a:r>
            <a:r>
              <a:rPr lang="en-GB" sz="2000" dirty="0"/>
              <a:t>: Translator (official documents or literature); Interpreter (legal, sports, music, immigration).</a:t>
            </a:r>
          </a:p>
          <a:p>
            <a:endParaRPr lang="en-GB" sz="2000" dirty="0"/>
          </a:p>
          <a:p>
            <a:r>
              <a:rPr lang="en-GB" sz="2000" b="1" dirty="0"/>
              <a:t>Language-related careers</a:t>
            </a:r>
            <a:r>
              <a:rPr lang="en-GB" sz="2000" dirty="0"/>
              <a:t>: acting; journalism; photography; media; sports; teaching abroad; travel &amp; hospitality; tourism; international logistics; flight attendant; aviation; import-export commerce; environmental work; etc.</a:t>
            </a:r>
          </a:p>
          <a:p>
            <a:r>
              <a:rPr lang="en-GB" sz="1200" dirty="0">
                <a:hlinkClick r:id="rId5"/>
              </a:rPr>
              <a:t> https://www.languagenext.com/blog/career-options-foreign-languages/</a:t>
            </a:r>
            <a:r>
              <a:rPr lang="en-GB" sz="1200" dirty="0"/>
              <a:t> </a:t>
            </a:r>
          </a:p>
          <a:p>
            <a:r>
              <a:rPr lang="en-GB" sz="1200" dirty="0">
                <a:hlinkClick r:id="rId6"/>
              </a:rPr>
              <a:t>https://www.studyfrenchspanish.com/foreign-language-jobs/</a:t>
            </a:r>
            <a:r>
              <a:rPr lang="en-GB" sz="1200" dirty="0"/>
              <a:t> </a:t>
            </a:r>
          </a:p>
        </p:txBody>
      </p:sp>
      <p:pic>
        <p:nvPicPr>
          <p:cNvPr id="1026" name="Picture 2" descr="NAATI Persian/Farsi Translator and Interpreter ...">
            <a:extLst>
              <a:ext uri="{FF2B5EF4-FFF2-40B4-BE49-F238E27FC236}">
                <a16:creationId xmlns:a16="http://schemas.microsoft.com/office/drawing/2014/main" id="{F5BF43DF-093A-1A42-B19F-325A2C14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3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vel Agent Tourism Tour guide Danh lam thắng cảnh, Travel, text, logo png  | PNGEgg">
            <a:extLst>
              <a:ext uri="{FF2B5EF4-FFF2-40B4-BE49-F238E27FC236}">
                <a16:creationId xmlns:a16="http://schemas.microsoft.com/office/drawing/2014/main" id="{1C1B7559-2AFD-EF46-8C1E-97F94792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00" y="5373216"/>
            <a:ext cx="1079364" cy="10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1 Mar 2021 at 16:25:48" descr="Audio Recording 1 Mar 2021 at 16:25:48">
            <a:hlinkClick r:id="" action="ppaction://media"/>
            <a:extLst>
              <a:ext uri="{FF2B5EF4-FFF2-40B4-BE49-F238E27FC236}">
                <a16:creationId xmlns:a16="http://schemas.microsoft.com/office/drawing/2014/main" id="{C0705826-8759-F849-8A35-54CC0F9A6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97822" y="170080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amble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26215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15A"/>
      </a:hlink>
      <a:folHlink>
        <a:srgbClr val="A5A5A5"/>
      </a:folHlink>
    </a:clrScheme>
    <a:fontScheme name="Hamble Template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251</Words>
  <Application>Microsoft Office PowerPoint</Application>
  <PresentationFormat>On-screen Show (4:3)</PresentationFormat>
  <Paragraphs>26</Paragraphs>
  <Slides>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Subject:  Modern Foreign Languages </vt:lpstr>
      <vt:lpstr>GCSE course overview</vt:lpstr>
      <vt:lpstr>Year 9 Topic Overview </vt:lpstr>
      <vt:lpstr>Future career pathways/Post 16 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Wrench</dc:creator>
  <cp:lastModifiedBy>Laura Fusano</cp:lastModifiedBy>
  <cp:revision>74</cp:revision>
  <dcterms:created xsi:type="dcterms:W3CDTF">2013-12-10T08:32:11Z</dcterms:created>
  <dcterms:modified xsi:type="dcterms:W3CDTF">2021-03-01T16:38:30Z</dcterms:modified>
</cp:coreProperties>
</file>