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9" r:id="rId4"/>
    <p:sldId id="272" r:id="rId5"/>
    <p:sldId id="268" r:id="rId6"/>
    <p:sldId id="271" r:id="rId7"/>
    <p:sldId id="270" r:id="rId8"/>
    <p:sldId id="261" r:id="rId9"/>
    <p:sldId id="260" r:id="rId10"/>
    <p:sldId id="262"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291" autoAdjust="0"/>
  </p:normalViewPr>
  <p:slideViewPr>
    <p:cSldViewPr>
      <p:cViewPr varScale="1">
        <p:scale>
          <a:sx n="72" d="100"/>
          <a:sy n="72" d="100"/>
        </p:scale>
        <p:origin x="132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58318-45DC-4336-BEC3-0305B7A9E4F1}" type="datetimeFigureOut">
              <a:rPr lang="en-GB" smtClean="0"/>
              <a:t>18/02/2021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964B2-98AB-4CD4-A81E-103B1461A5F1}" type="slidenum">
              <a:rPr lang="en-GB" smtClean="0"/>
              <a:t>‹#›</a:t>
            </a:fld>
            <a:endParaRPr lang="en-GB"/>
          </a:p>
        </p:txBody>
      </p:sp>
    </p:spTree>
    <p:extLst>
      <p:ext uri="{BB962C8B-B14F-4D97-AF65-F5344CB8AC3E}">
        <p14:creationId xmlns:p14="http://schemas.microsoft.com/office/powerpoint/2010/main" val="15225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86BCC1-D2C3-4E17-92AD-94D4ACCC6FDB}" type="slidenum">
              <a:rPr lang="en-GB" smtClean="0"/>
              <a:t>5</a:t>
            </a:fld>
            <a:endParaRPr lang="en-GB"/>
          </a:p>
        </p:txBody>
      </p:sp>
    </p:spTree>
    <p:extLst>
      <p:ext uri="{BB962C8B-B14F-4D97-AF65-F5344CB8AC3E}">
        <p14:creationId xmlns:p14="http://schemas.microsoft.com/office/powerpoint/2010/main" val="2456587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86BCC1-D2C3-4E17-92AD-94D4ACCC6FDB}" type="slidenum">
              <a:rPr lang="en-GB" smtClean="0"/>
              <a:t>6</a:t>
            </a:fld>
            <a:endParaRPr lang="en-GB"/>
          </a:p>
        </p:txBody>
      </p:sp>
    </p:spTree>
    <p:extLst>
      <p:ext uri="{BB962C8B-B14F-4D97-AF65-F5344CB8AC3E}">
        <p14:creationId xmlns:p14="http://schemas.microsoft.com/office/powerpoint/2010/main" val="204021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86BCC1-D2C3-4E17-92AD-94D4ACCC6FDB}" type="slidenum">
              <a:rPr lang="en-GB" smtClean="0"/>
              <a:t>7</a:t>
            </a:fld>
            <a:endParaRPr lang="en-GB"/>
          </a:p>
        </p:txBody>
      </p:sp>
    </p:spTree>
    <p:extLst>
      <p:ext uri="{BB962C8B-B14F-4D97-AF65-F5344CB8AC3E}">
        <p14:creationId xmlns:p14="http://schemas.microsoft.com/office/powerpoint/2010/main" val="719588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F86BCC1-D2C3-4E17-92AD-94D4ACCC6FDB}" type="slidenum">
              <a:rPr lang="en-GB" smtClean="0"/>
              <a:t>8</a:t>
            </a:fld>
            <a:endParaRPr lang="en-GB"/>
          </a:p>
        </p:txBody>
      </p:sp>
    </p:spTree>
    <p:extLst>
      <p:ext uri="{BB962C8B-B14F-4D97-AF65-F5344CB8AC3E}">
        <p14:creationId xmlns:p14="http://schemas.microsoft.com/office/powerpoint/2010/main" val="133879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18/02/2021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39207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18/02/2021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934776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2A9CF3E-34BC-4A07-B024-57F18181FD8B}" type="datetimeFigureOut">
              <a:rPr lang="en-GB" smtClean="0"/>
              <a:t>18/02/2021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152402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980728"/>
            <a:ext cx="8229600" cy="720080"/>
          </a:xfrm>
          <a:prstGeom prst="rect">
            <a:avLst/>
          </a:prstGeom>
        </p:spPr>
        <p:txBody>
          <a:bodyPr>
            <a:normAutofit/>
          </a:bodyPr>
          <a:lstStyle>
            <a:lvl1pPr>
              <a:defRPr sz="3600" b="1">
                <a:solidFill>
                  <a:srgbClr val="002060"/>
                </a:solidFill>
                <a:latin typeface="Arial" pitchFamily="34" charset="0"/>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916833"/>
            <a:ext cx="8229600" cy="3816424"/>
          </a:xfrm>
          <a:prstGeom prst="rect">
            <a:avLst/>
          </a:prstGeom>
        </p:spPr>
        <p:txBody>
          <a:bodyPr>
            <a:normAutofit/>
          </a:bodyPr>
          <a:lstStyle>
            <a:lvl1pPr marL="0" indent="0" algn="ctr">
              <a:buNone/>
              <a:defRPr sz="2800">
                <a:latin typeface="Arial" pitchFamily="34" charset="0"/>
                <a:cs typeface="Arial" pitchFamily="34" charset="0"/>
              </a:defRPr>
            </a:lvl1pPr>
            <a:lvl2pPr marL="457200" indent="0">
              <a:buNone/>
              <a:defRPr sz="2000">
                <a:latin typeface="Arial" pitchFamily="34" charset="0"/>
                <a:cs typeface="Arial" pitchFamily="34" charset="0"/>
              </a:defRPr>
            </a:lvl2pPr>
            <a:lvl3pPr marL="914400" indent="0">
              <a:buNone/>
              <a:defRPr sz="2000">
                <a:latin typeface="Arial" pitchFamily="34" charset="0"/>
                <a:cs typeface="Arial" pitchFamily="34" charset="0"/>
              </a:defRPr>
            </a:lvl3pPr>
            <a:lvl4pPr marL="1371600" indent="0">
              <a:buNone/>
              <a:defRPr sz="2000">
                <a:latin typeface="Arial" pitchFamily="34" charset="0"/>
                <a:cs typeface="Arial" pitchFamily="34" charset="0"/>
              </a:defRPr>
            </a:lvl4pPr>
            <a:lvl5pPr marL="1828800" indent="0">
              <a:buNone/>
              <a:defRPr sz="2000">
                <a:latin typeface="Arial" pitchFamily="34" charset="0"/>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2884001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A9CF3E-34BC-4A07-B024-57F18181FD8B}" type="datetimeFigureOut">
              <a:rPr lang="en-GB" smtClean="0"/>
              <a:t>18/02/2021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7212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2A9CF3E-34BC-4A07-B024-57F18181FD8B}" type="datetimeFigureOut">
              <a:rPr lang="en-GB" smtClean="0"/>
              <a:t>18/02/2021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21011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2A9CF3E-34BC-4A07-B024-57F18181FD8B}" type="datetimeFigureOut">
              <a:rPr lang="en-GB" smtClean="0"/>
              <a:t>18/02/2021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4230111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2A9CF3E-34BC-4A07-B024-57F18181FD8B}" type="datetimeFigureOut">
              <a:rPr lang="en-GB" smtClean="0"/>
              <a:t>18/02/2021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40836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9CF3E-34BC-4A07-B024-57F18181FD8B}" type="datetimeFigureOut">
              <a:rPr lang="en-GB" smtClean="0"/>
              <a:t>18/02/2021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112702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9CF3E-34BC-4A07-B024-57F18181FD8B}" type="datetimeFigureOut">
              <a:rPr lang="en-GB" smtClean="0"/>
              <a:t>18/02/2021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343566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2A9CF3E-34BC-4A07-B024-57F18181FD8B}" type="datetimeFigureOut">
              <a:rPr lang="en-GB" smtClean="0"/>
              <a:t>18/02/2021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6AC986A-55BD-441F-987B-01F4B8ACE20E}" type="slidenum">
              <a:rPr lang="en-GB" smtClean="0"/>
              <a:t>‹#›</a:t>
            </a:fld>
            <a:endParaRPr lang="en-GB"/>
          </a:p>
        </p:txBody>
      </p:sp>
    </p:spTree>
    <p:extLst>
      <p:ext uri="{BB962C8B-B14F-4D97-AF65-F5344CB8AC3E}">
        <p14:creationId xmlns:p14="http://schemas.microsoft.com/office/powerpoint/2010/main" val="298199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9CF3E-34BC-4A07-B024-57F18181FD8B}" type="datetimeFigureOut">
              <a:rPr lang="en-GB" smtClean="0"/>
              <a:t>18/02/2021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C986A-55BD-441F-987B-01F4B8ACE20E}" type="slidenum">
              <a:rPr lang="en-GB" smtClean="0"/>
              <a:t>‹#›</a:t>
            </a:fld>
            <a:endParaRPr lang="en-GB"/>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1520" y="6165304"/>
            <a:ext cx="3456384" cy="534003"/>
          </a:xfrm>
          <a:prstGeom prst="rect">
            <a:avLst/>
          </a:prstGeom>
        </p:spPr>
      </p:pic>
      <p:sp>
        <p:nvSpPr>
          <p:cNvPr id="9" name="Subtitle 1"/>
          <p:cNvSpPr txBox="1">
            <a:spLocks/>
          </p:cNvSpPr>
          <p:nvPr userDrawn="1"/>
        </p:nvSpPr>
        <p:spPr>
          <a:xfrm>
            <a:off x="4572000" y="6165304"/>
            <a:ext cx="4572000" cy="54006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000" b="1" i="1" dirty="0">
                <a:solidFill>
                  <a:schemeClr val="bg1"/>
                </a:solidFill>
                <a:latin typeface="Arial" panose="020B0604020202020204" pitchFamily="34" charset="0"/>
                <a:cs typeface="Arial" panose="020B0604020202020204" pitchFamily="34" charset="0"/>
              </a:rPr>
              <a:t>Achieving Excellence Together</a:t>
            </a:r>
          </a:p>
        </p:txBody>
      </p:sp>
      <p:pic>
        <p:nvPicPr>
          <p:cNvPr id="3" name="Picture 2"/>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28418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5.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audio" Target="../media/media6.m4a"/><Relationship Id="rId7" Type="http://schemas.openxmlformats.org/officeDocument/2006/relationships/image" Target="../media/image7.jp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jp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7.m4a"/><Relationship Id="rId7" Type="http://schemas.openxmlformats.org/officeDocument/2006/relationships/image" Target="../media/image9.jpe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 Id="rId9"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8.m4a"/><Relationship Id="rId7" Type="http://schemas.openxmlformats.org/officeDocument/2006/relationships/image" Target="../media/image12.jp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 Id="rId9"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A17F-C0DD-4EF5-A442-39B0C1FE04CE}"/>
              </a:ext>
            </a:extLst>
          </p:cNvPr>
          <p:cNvSpPr>
            <a:spLocks noGrp="1"/>
          </p:cNvSpPr>
          <p:nvPr>
            <p:ph type="ctrTitle"/>
          </p:nvPr>
        </p:nvSpPr>
        <p:spPr>
          <a:xfrm>
            <a:off x="685800" y="620689"/>
            <a:ext cx="7772400" cy="1080120"/>
          </a:xfrm>
          <a:ln>
            <a:solidFill>
              <a:schemeClr val="tx1"/>
            </a:solidFill>
          </a:ln>
        </p:spPr>
        <p:txBody>
          <a:bodyPr/>
          <a:lstStyle/>
          <a:p>
            <a:r>
              <a:rPr lang="en-US" sz="5400" b="1" u="sng" dirty="0"/>
              <a:t>Subject: Music </a:t>
            </a:r>
            <a:endParaRPr lang="en-GB" sz="5400" b="1" u="sng" dirty="0"/>
          </a:p>
        </p:txBody>
      </p:sp>
      <p:sp>
        <p:nvSpPr>
          <p:cNvPr id="3" name="Subtitle 2">
            <a:extLst>
              <a:ext uri="{FF2B5EF4-FFF2-40B4-BE49-F238E27FC236}">
                <a16:creationId xmlns:a16="http://schemas.microsoft.com/office/drawing/2014/main" id="{E02C5B0F-BB12-433A-B01D-B2CF67B22B32}"/>
              </a:ext>
            </a:extLst>
          </p:cNvPr>
          <p:cNvSpPr>
            <a:spLocks noGrp="1"/>
          </p:cNvSpPr>
          <p:nvPr>
            <p:ph type="subTitle" idx="1"/>
          </p:nvPr>
        </p:nvSpPr>
        <p:spPr>
          <a:xfrm>
            <a:off x="1371600" y="1988840"/>
            <a:ext cx="6400800" cy="1224136"/>
          </a:xfrm>
          <a:ln>
            <a:solidFill>
              <a:srgbClr val="FF0000"/>
            </a:solidFill>
          </a:ln>
        </p:spPr>
        <p:txBody>
          <a:bodyPr/>
          <a:lstStyle/>
          <a:p>
            <a:r>
              <a:rPr lang="en-US" b="1" dirty="0">
                <a:solidFill>
                  <a:schemeClr val="tx1"/>
                </a:solidFill>
              </a:rPr>
              <a:t>Head of Department: </a:t>
            </a:r>
          </a:p>
          <a:p>
            <a:r>
              <a:rPr lang="en-US" b="1" dirty="0">
                <a:solidFill>
                  <a:schemeClr val="tx1"/>
                </a:solidFill>
              </a:rPr>
              <a:t>Mrs Holden</a:t>
            </a:r>
          </a:p>
          <a:p>
            <a:endParaRPr lang="en-GB" dirty="0"/>
          </a:p>
        </p:txBody>
      </p:sp>
      <p:pic>
        <p:nvPicPr>
          <p:cNvPr id="7" name="Recorded Sound">
            <a:hlinkClick r:id="" action="ppaction://media"/>
            <a:extLst>
              <a:ext uri="{FF2B5EF4-FFF2-40B4-BE49-F238E27FC236}">
                <a16:creationId xmlns:a16="http://schemas.microsoft.com/office/drawing/2014/main" id="{1A3C8446-4523-4000-B07B-325CCB14C8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5932511"/>
            <a:ext cx="609600" cy="609600"/>
          </a:xfrm>
          <a:prstGeom prst="rect">
            <a:avLst/>
          </a:prstGeom>
        </p:spPr>
      </p:pic>
      <p:pic>
        <p:nvPicPr>
          <p:cNvPr id="9" name="Picture 8">
            <a:extLst>
              <a:ext uri="{FF2B5EF4-FFF2-40B4-BE49-F238E27FC236}">
                <a16:creationId xmlns:a16="http://schemas.microsoft.com/office/drawing/2014/main" id="{64A66B70-6E75-45EC-9F08-B114C26D26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9440" y="3281603"/>
            <a:ext cx="2985120" cy="2985120"/>
          </a:xfrm>
          <a:prstGeom prst="rect">
            <a:avLst/>
          </a:prstGeom>
        </p:spPr>
      </p:pic>
    </p:spTree>
    <p:extLst>
      <p:ext uri="{BB962C8B-B14F-4D97-AF65-F5344CB8AC3E}">
        <p14:creationId xmlns:p14="http://schemas.microsoft.com/office/powerpoint/2010/main" val="4207981441"/>
      </p:ext>
    </p:extLst>
  </p:cSld>
  <p:clrMapOvr>
    <a:masterClrMapping/>
  </p:clrMapOvr>
  <mc:AlternateContent xmlns:mc="http://schemas.openxmlformats.org/markup-compatibility/2006" xmlns:p14="http://schemas.microsoft.com/office/powerpoint/2010/main">
    <mc:Choice Requires="p14">
      <p:transition spd="slow" p14:dur="2000" advTm="21977"/>
    </mc:Choice>
    <mc:Fallback xmlns="">
      <p:transition spd="slow" advTm="21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47259"/>
            <a:ext cx="8229600" cy="720080"/>
          </a:xfrm>
        </p:spPr>
        <p:txBody>
          <a:bodyPr>
            <a:normAutofit fontScale="90000"/>
          </a:bodyPr>
          <a:lstStyle/>
          <a:p>
            <a:r>
              <a:rPr lang="en-GB" i="1" dirty="0"/>
              <a:t>What makes me suitable for the Music?</a:t>
            </a:r>
            <a:br>
              <a:rPr lang="en-GB" dirty="0"/>
            </a:br>
            <a:endParaRPr lang="en-GB" dirty="0"/>
          </a:p>
        </p:txBody>
      </p:sp>
      <p:sp>
        <p:nvSpPr>
          <p:cNvPr id="3" name="Content Placeholder 2"/>
          <p:cNvSpPr>
            <a:spLocks noGrp="1"/>
          </p:cNvSpPr>
          <p:nvPr>
            <p:ph idx="1"/>
          </p:nvPr>
        </p:nvSpPr>
        <p:spPr>
          <a:xfrm>
            <a:off x="467544" y="1340768"/>
            <a:ext cx="8229600" cy="3816424"/>
          </a:xfrm>
        </p:spPr>
        <p:txBody>
          <a:bodyPr/>
          <a:lstStyle/>
          <a:p>
            <a:pPr algn="l"/>
            <a:r>
              <a:rPr lang="en-GB" dirty="0"/>
              <a:t> </a:t>
            </a:r>
          </a:p>
        </p:txBody>
      </p:sp>
      <p:sp>
        <p:nvSpPr>
          <p:cNvPr id="4" name="Rectangle 3"/>
          <p:cNvSpPr/>
          <p:nvPr/>
        </p:nvSpPr>
        <p:spPr>
          <a:xfrm>
            <a:off x="899592" y="1844824"/>
            <a:ext cx="7488832" cy="2554545"/>
          </a:xfrm>
          <a:prstGeom prst="rect">
            <a:avLst/>
          </a:prstGeom>
        </p:spPr>
        <p:txBody>
          <a:bodyPr wrap="square">
            <a:spAutoFit/>
          </a:bodyPr>
          <a:lstStyle/>
          <a:p>
            <a:r>
              <a:rPr lang="en-GB" sz="2000" dirty="0"/>
              <a:t>If you play an instrument or sing well and you like the idea of creating your own music as well as playing that of others, Music is the course for you. Playing an instrument is not essential, however, those that do not play an instrument can only go on to study BTEC Music in Years 10 and 11. You will find the GCSE course more accessible if you have instrumental lessons either within school or privately as the course is very much performance based.</a:t>
            </a:r>
          </a:p>
        </p:txBody>
      </p:sp>
      <p:pic>
        <p:nvPicPr>
          <p:cNvPr id="5" name="Recorded Sound">
            <a:hlinkClick r:id="" action="ppaction://media"/>
            <a:extLst>
              <a:ext uri="{FF2B5EF4-FFF2-40B4-BE49-F238E27FC236}">
                <a16:creationId xmlns:a16="http://schemas.microsoft.com/office/drawing/2014/main" id="{DB25EF8B-CAA5-42A8-A7FA-6B10CD7BCB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3535" y="5845284"/>
            <a:ext cx="609600" cy="609600"/>
          </a:xfrm>
          <a:prstGeom prst="rect">
            <a:avLst/>
          </a:prstGeom>
        </p:spPr>
      </p:pic>
    </p:spTree>
    <p:extLst>
      <p:ext uri="{BB962C8B-B14F-4D97-AF65-F5344CB8AC3E}">
        <p14:creationId xmlns:p14="http://schemas.microsoft.com/office/powerpoint/2010/main" val="17371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CEA7-76BC-46EC-8816-A3A012261030}"/>
              </a:ext>
            </a:extLst>
          </p:cNvPr>
          <p:cNvSpPr>
            <a:spLocks noGrp="1"/>
          </p:cNvSpPr>
          <p:nvPr>
            <p:ph type="title"/>
          </p:nvPr>
        </p:nvSpPr>
        <p:spPr>
          <a:xfrm>
            <a:off x="457200" y="656694"/>
            <a:ext cx="8229600" cy="720080"/>
          </a:xfrm>
          <a:ln>
            <a:solidFill>
              <a:schemeClr val="tx1"/>
            </a:solidFill>
          </a:ln>
        </p:spPr>
        <p:txBody>
          <a:bodyPr/>
          <a:lstStyle/>
          <a:p>
            <a:r>
              <a:rPr lang="en-US" u="sng" dirty="0"/>
              <a:t>Year 9</a:t>
            </a:r>
            <a:endParaRPr lang="en-GB" u="sng" dirty="0"/>
          </a:p>
        </p:txBody>
      </p:sp>
      <p:graphicFrame>
        <p:nvGraphicFramePr>
          <p:cNvPr id="5" name="Table 4">
            <a:extLst>
              <a:ext uri="{FF2B5EF4-FFF2-40B4-BE49-F238E27FC236}">
                <a16:creationId xmlns:a16="http://schemas.microsoft.com/office/drawing/2014/main" id="{DED1F4B2-4FA4-4B3F-A1EA-44AB83A9CACE}"/>
              </a:ext>
            </a:extLst>
          </p:cNvPr>
          <p:cNvGraphicFramePr>
            <a:graphicFrameLocks noGrp="1"/>
          </p:cNvGraphicFramePr>
          <p:nvPr>
            <p:extLst>
              <p:ext uri="{D42A27DB-BD31-4B8C-83A1-F6EECF244321}">
                <p14:modId xmlns:p14="http://schemas.microsoft.com/office/powerpoint/2010/main" val="1748040538"/>
              </p:ext>
            </p:extLst>
          </p:nvPr>
        </p:nvGraphicFramePr>
        <p:xfrm>
          <a:off x="647564" y="1628800"/>
          <a:ext cx="7848872" cy="4212466"/>
        </p:xfrm>
        <a:graphic>
          <a:graphicData uri="http://schemas.openxmlformats.org/drawingml/2006/table">
            <a:tbl>
              <a:tblPr firstRow="1" bandRow="1">
                <a:tableStyleId>{5C22544A-7EE6-4342-B048-85BDC9FD1C3A}</a:tableStyleId>
              </a:tblPr>
              <a:tblGrid>
                <a:gridCol w="3924436">
                  <a:extLst>
                    <a:ext uri="{9D8B030D-6E8A-4147-A177-3AD203B41FA5}">
                      <a16:colId xmlns:a16="http://schemas.microsoft.com/office/drawing/2014/main" val="3284193880"/>
                    </a:ext>
                  </a:extLst>
                </a:gridCol>
                <a:gridCol w="3924436">
                  <a:extLst>
                    <a:ext uri="{9D8B030D-6E8A-4147-A177-3AD203B41FA5}">
                      <a16:colId xmlns:a16="http://schemas.microsoft.com/office/drawing/2014/main" val="4095281666"/>
                    </a:ext>
                  </a:extLst>
                </a:gridCol>
              </a:tblGrid>
              <a:tr h="755008">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125877760"/>
                  </a:ext>
                </a:extLst>
              </a:tr>
              <a:tr h="437426">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4029903091"/>
                  </a:ext>
                </a:extLst>
              </a:tr>
              <a:tr h="755008">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318759924"/>
                  </a:ext>
                </a:extLst>
              </a:tr>
              <a:tr h="755008">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2337611944"/>
                  </a:ext>
                </a:extLst>
              </a:tr>
              <a:tr h="755008">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1559111618"/>
                  </a:ext>
                </a:extLst>
              </a:tr>
              <a:tr h="755008">
                <a:tc>
                  <a:txBody>
                    <a:bodyPr/>
                    <a:lstStyle/>
                    <a:p>
                      <a:pPr algn="ctr"/>
                      <a:endParaRPr lang="en-GB" sz="2000" dirty="0">
                        <a:solidFill>
                          <a:schemeClr val="tx1"/>
                        </a:solidFill>
                      </a:endParaRPr>
                    </a:p>
                  </a:txBody>
                  <a:tcPr>
                    <a:noFill/>
                  </a:tcPr>
                </a:tc>
                <a:tc>
                  <a:txBody>
                    <a:bodyPr/>
                    <a:lstStyle/>
                    <a:p>
                      <a:pPr algn="ctr"/>
                      <a:endParaRPr lang="en-GB" sz="2000" dirty="0">
                        <a:solidFill>
                          <a:schemeClr val="tx1"/>
                        </a:solidFill>
                      </a:endParaRPr>
                    </a:p>
                  </a:txBody>
                  <a:tcPr>
                    <a:noFill/>
                  </a:tcPr>
                </a:tc>
                <a:extLst>
                  <a:ext uri="{0D108BD9-81ED-4DB2-BD59-A6C34878D82A}">
                    <a16:rowId xmlns:a16="http://schemas.microsoft.com/office/drawing/2014/main" val="3510169173"/>
                  </a:ext>
                </a:extLst>
              </a:tr>
            </a:tbl>
          </a:graphicData>
        </a:graphic>
      </p:graphicFrame>
      <p:sp>
        <p:nvSpPr>
          <p:cNvPr id="7" name="Content Placeholder 2">
            <a:extLst>
              <a:ext uri="{FF2B5EF4-FFF2-40B4-BE49-F238E27FC236}">
                <a16:creationId xmlns:a16="http://schemas.microsoft.com/office/drawing/2014/main" id="{FE6CE88D-F923-449D-80FD-164BD1BD4E79}"/>
              </a:ext>
            </a:extLst>
          </p:cNvPr>
          <p:cNvSpPr>
            <a:spLocks noGrp="1"/>
          </p:cNvSpPr>
          <p:nvPr>
            <p:ph idx="1"/>
          </p:nvPr>
        </p:nvSpPr>
        <p:spPr>
          <a:xfrm>
            <a:off x="457200" y="1632654"/>
            <a:ext cx="8229600" cy="3816424"/>
          </a:xfrm>
        </p:spPr>
        <p:txBody>
          <a:bodyPr>
            <a:normAutofit fontScale="92500" lnSpcReduction="10000"/>
          </a:bodyPr>
          <a:lstStyle/>
          <a:p>
            <a:r>
              <a:rPr lang="en-GB" dirty="0"/>
              <a:t>Year 9 Music builds a foundation focusing on developing composing, performing and listening skills in preparation for Years 10 and 11.  Year 9 is an opportunity to explore a range of musical styles which will include listening to and analysing music, playing instruments and using music ICT software. You will learn how to compose individually as well as working collaboratively at times and you will have a chance to have your performance recorded in the recording studio if you wish. </a:t>
            </a:r>
          </a:p>
          <a:p>
            <a:endParaRPr lang="en-GB" dirty="0"/>
          </a:p>
        </p:txBody>
      </p:sp>
      <p:pic>
        <p:nvPicPr>
          <p:cNvPr id="9" name="Recorded Sound">
            <a:hlinkClick r:id="" action="ppaction://media"/>
            <a:extLst>
              <a:ext uri="{FF2B5EF4-FFF2-40B4-BE49-F238E27FC236}">
                <a16:creationId xmlns:a16="http://schemas.microsoft.com/office/drawing/2014/main" id="{51972EC6-1AE5-4F66-AE8A-ED518FEEE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6836" y="5788492"/>
            <a:ext cx="609600" cy="609600"/>
          </a:xfrm>
          <a:prstGeom prst="rect">
            <a:avLst/>
          </a:prstGeom>
        </p:spPr>
      </p:pic>
    </p:spTree>
    <p:extLst>
      <p:ext uri="{BB962C8B-B14F-4D97-AF65-F5344CB8AC3E}">
        <p14:creationId xmlns:p14="http://schemas.microsoft.com/office/powerpoint/2010/main" val="778499306"/>
      </p:ext>
    </p:extLst>
  </p:cSld>
  <p:clrMapOvr>
    <a:masterClrMapping/>
  </p:clrMapOvr>
  <mc:AlternateContent xmlns:mc="http://schemas.openxmlformats.org/markup-compatibility/2006" xmlns:p14="http://schemas.microsoft.com/office/powerpoint/2010/main">
    <mc:Choice Requires="p14">
      <p:transition spd="slow" p14:dur="2000" advTm="52928"/>
    </mc:Choice>
    <mc:Fallback xmlns="">
      <p:transition spd="slow" advTm="529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3816424"/>
          </a:xfrm>
        </p:spPr>
        <p:txBody>
          <a:bodyPr>
            <a:normAutofit fontScale="62500" lnSpcReduction="20000"/>
          </a:bodyPr>
          <a:lstStyle/>
          <a:p>
            <a:r>
              <a:rPr lang="en-GB" b="1" dirty="0"/>
              <a:t>Understanding music:</a:t>
            </a:r>
            <a:endParaRPr lang="en-GB" dirty="0"/>
          </a:p>
          <a:p>
            <a:r>
              <a:rPr lang="en-GB" dirty="0"/>
              <a:t>There will be a listening and contextual understanding exam at the end of year 11. This exam is 1 hour and 30 minutes, worth 40% of GCSE marks and marked externally.</a:t>
            </a:r>
          </a:p>
          <a:p>
            <a:r>
              <a:rPr lang="en-GB" b="1" dirty="0"/>
              <a:t>Performing music:</a:t>
            </a:r>
            <a:endParaRPr lang="en-GB" dirty="0"/>
          </a:p>
          <a:p>
            <a:r>
              <a:rPr lang="en-GB" dirty="0"/>
              <a:t>Performance 1: Solo performance (15%)</a:t>
            </a:r>
          </a:p>
          <a:p>
            <a:r>
              <a:rPr lang="en-GB" dirty="0"/>
              <a:t>Performance 2: Ensemble performance (15%)</a:t>
            </a:r>
          </a:p>
          <a:p>
            <a:r>
              <a:rPr lang="en-GB" dirty="0"/>
              <a:t>These two combined are worth 30% of GCSE marks. Non-exam assessment will be internally marked by teachers and externally moderated by AQA.</a:t>
            </a:r>
          </a:p>
          <a:p>
            <a:r>
              <a:rPr lang="en-GB" b="1" dirty="0"/>
              <a:t>Composing music:</a:t>
            </a:r>
            <a:endParaRPr lang="en-GB" dirty="0"/>
          </a:p>
          <a:p>
            <a:r>
              <a:rPr lang="en-GB" dirty="0"/>
              <a:t>Composition 1: Composition to a brief (15%)</a:t>
            </a:r>
          </a:p>
          <a:p>
            <a:r>
              <a:rPr lang="en-GB" dirty="0"/>
              <a:t>Composition 2: Free composition (15%)</a:t>
            </a:r>
          </a:p>
          <a:p>
            <a:r>
              <a:rPr lang="en-GB" dirty="0"/>
              <a:t>These two combined are worth 30% of GCSE marks. Non-exam assessment will be internally marked by teachers and externally moderated by AQA.</a:t>
            </a:r>
          </a:p>
          <a:p>
            <a:endParaRPr lang="en-GB" dirty="0"/>
          </a:p>
        </p:txBody>
      </p:sp>
      <p:sp>
        <p:nvSpPr>
          <p:cNvPr id="6" name="Title 1">
            <a:extLst>
              <a:ext uri="{FF2B5EF4-FFF2-40B4-BE49-F238E27FC236}">
                <a16:creationId xmlns:a16="http://schemas.microsoft.com/office/drawing/2014/main" id="{6258F8A9-D829-48AA-8A86-F06D417DB147}"/>
              </a:ext>
            </a:extLst>
          </p:cNvPr>
          <p:cNvSpPr txBox="1">
            <a:spLocks/>
          </p:cNvSpPr>
          <p:nvPr/>
        </p:nvSpPr>
        <p:spPr>
          <a:xfrm>
            <a:off x="457200" y="656694"/>
            <a:ext cx="8229600" cy="720080"/>
          </a:xfrm>
          <a:prstGeom prst="rect">
            <a:avLst/>
          </a:prstGeom>
          <a:ln>
            <a:solidFill>
              <a:schemeClr val="tx1"/>
            </a:solidFill>
          </a:ln>
        </p:spPr>
        <p:txBody>
          <a:bodyPr>
            <a:normAutofit/>
          </a:bodyPr>
          <a:lstStyle>
            <a:lvl1pPr algn="ctr" defTabSz="914400" rtl="0" eaLnBrk="1" latinLnBrk="0" hangingPunct="1">
              <a:spcBef>
                <a:spcPct val="0"/>
              </a:spcBef>
              <a:buNone/>
              <a:defRPr sz="3600" b="1" kern="1200">
                <a:solidFill>
                  <a:srgbClr val="002060"/>
                </a:solidFill>
                <a:latin typeface="Arial" pitchFamily="34" charset="0"/>
                <a:ea typeface="+mj-ea"/>
                <a:cs typeface="Arial" pitchFamily="34" charset="0"/>
              </a:defRPr>
            </a:lvl1pPr>
          </a:lstStyle>
          <a:p>
            <a:r>
              <a:rPr lang="en-US" u="sng" dirty="0"/>
              <a:t>GCSE Course overview</a:t>
            </a:r>
            <a:endParaRPr lang="en-GB" u="sng" dirty="0"/>
          </a:p>
        </p:txBody>
      </p:sp>
      <p:pic>
        <p:nvPicPr>
          <p:cNvPr id="2" name="Recorded Sound">
            <a:hlinkClick r:id="" action="ppaction://media"/>
            <a:extLst>
              <a:ext uri="{FF2B5EF4-FFF2-40B4-BE49-F238E27FC236}">
                <a16:creationId xmlns:a16="http://schemas.microsoft.com/office/drawing/2014/main" id="{8A39A700-6AB8-492D-A7CB-3750ECB68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77200" y="5824498"/>
            <a:ext cx="609600" cy="609600"/>
          </a:xfrm>
          <a:prstGeom prst="rect">
            <a:avLst/>
          </a:prstGeom>
        </p:spPr>
      </p:pic>
    </p:spTree>
    <p:extLst>
      <p:ext uri="{BB962C8B-B14F-4D97-AF65-F5344CB8AC3E}">
        <p14:creationId xmlns:p14="http://schemas.microsoft.com/office/powerpoint/2010/main" val="189994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84784"/>
            <a:ext cx="8229600" cy="5040560"/>
          </a:xfrm>
        </p:spPr>
        <p:txBody>
          <a:bodyPr>
            <a:normAutofit fontScale="62500" lnSpcReduction="20000"/>
          </a:bodyPr>
          <a:lstStyle/>
          <a:p>
            <a:r>
              <a:rPr lang="en-GB" sz="2700" b="1" dirty="0"/>
              <a:t>Unit 1-The Music Industry:</a:t>
            </a:r>
            <a:endParaRPr lang="en-GB" sz="2700" dirty="0"/>
          </a:p>
          <a:p>
            <a:r>
              <a:rPr lang="en-GB" sz="2700" dirty="0"/>
              <a:t>There will be a written exam. This exam is 1 hour and is worth 25% of BTEC marks &amp; marked externally.</a:t>
            </a:r>
          </a:p>
          <a:p>
            <a:endParaRPr lang="en-GB" sz="2700" dirty="0"/>
          </a:p>
          <a:p>
            <a:r>
              <a:rPr lang="en-GB" sz="2700" b="1" dirty="0"/>
              <a:t>Unit 2-Compulsory unit:</a:t>
            </a:r>
            <a:endParaRPr lang="en-GB" sz="2700" dirty="0"/>
          </a:p>
          <a:p>
            <a:r>
              <a:rPr lang="en-GB" sz="2700" dirty="0"/>
              <a:t>Managing a Music Product – 25%</a:t>
            </a:r>
          </a:p>
          <a:p>
            <a:r>
              <a:rPr lang="en-GB" sz="2700" dirty="0"/>
              <a:t>Non-exam assessment will be internally marked by teachers &amp; externally moderated.</a:t>
            </a:r>
          </a:p>
          <a:p>
            <a:endParaRPr lang="en-GB" sz="2700" dirty="0"/>
          </a:p>
          <a:p>
            <a:r>
              <a:rPr lang="en-GB" sz="2700" b="1" dirty="0"/>
              <a:t>Optional units:</a:t>
            </a:r>
            <a:endParaRPr lang="en-GB" sz="2700" dirty="0"/>
          </a:p>
          <a:p>
            <a:r>
              <a:rPr lang="en-GB" sz="2700" dirty="0"/>
              <a:t>You will then choose to take 2 other units, these are: </a:t>
            </a:r>
          </a:p>
          <a:p>
            <a:r>
              <a:rPr lang="en-GB" sz="2700" dirty="0"/>
              <a:t>Unit 3 – Introducing Live Sound</a:t>
            </a:r>
          </a:p>
          <a:p>
            <a:r>
              <a:rPr lang="en-GB" sz="2700" dirty="0"/>
              <a:t>Unit 4 – Introducing Music Composition</a:t>
            </a:r>
          </a:p>
          <a:p>
            <a:r>
              <a:rPr lang="en-GB" sz="2700" dirty="0"/>
              <a:t>Unit 5 – Introducing Music Performance</a:t>
            </a:r>
          </a:p>
          <a:p>
            <a:r>
              <a:rPr lang="en-GB" sz="2700" dirty="0"/>
              <a:t>Unit 6 – Introducing Music Recording</a:t>
            </a:r>
          </a:p>
          <a:p>
            <a:r>
              <a:rPr lang="en-GB" sz="2700" dirty="0"/>
              <a:t>Unit 7 – Introducing Music Sequencing</a:t>
            </a:r>
          </a:p>
          <a:p>
            <a:r>
              <a:rPr lang="en-GB" sz="2700" dirty="0"/>
              <a:t>These two combined are worth 50% of total marks (each unit 25% each). Non-exam assessment will be internally marked by teachers &amp; externally moderated.</a:t>
            </a:r>
          </a:p>
          <a:p>
            <a:endParaRPr lang="en-GB" dirty="0"/>
          </a:p>
        </p:txBody>
      </p:sp>
      <p:sp>
        <p:nvSpPr>
          <p:cNvPr id="6" name="Title 1">
            <a:extLst>
              <a:ext uri="{FF2B5EF4-FFF2-40B4-BE49-F238E27FC236}">
                <a16:creationId xmlns:a16="http://schemas.microsoft.com/office/drawing/2014/main" id="{6258F8A9-D829-48AA-8A86-F06D417DB147}"/>
              </a:ext>
            </a:extLst>
          </p:cNvPr>
          <p:cNvSpPr txBox="1">
            <a:spLocks/>
          </p:cNvSpPr>
          <p:nvPr/>
        </p:nvSpPr>
        <p:spPr>
          <a:xfrm>
            <a:off x="457200" y="656694"/>
            <a:ext cx="8229600" cy="720080"/>
          </a:xfrm>
          <a:prstGeom prst="rect">
            <a:avLst/>
          </a:prstGeom>
          <a:ln>
            <a:solidFill>
              <a:schemeClr val="tx1"/>
            </a:solidFill>
          </a:ln>
        </p:spPr>
        <p:txBody>
          <a:bodyPr>
            <a:normAutofit/>
          </a:bodyPr>
          <a:lstStyle>
            <a:lvl1pPr algn="ctr" defTabSz="914400" rtl="0" eaLnBrk="1" latinLnBrk="0" hangingPunct="1">
              <a:spcBef>
                <a:spcPct val="0"/>
              </a:spcBef>
              <a:buNone/>
              <a:defRPr sz="3600" b="1" kern="1200">
                <a:solidFill>
                  <a:srgbClr val="002060"/>
                </a:solidFill>
                <a:latin typeface="Arial" pitchFamily="34" charset="0"/>
                <a:ea typeface="+mj-ea"/>
                <a:cs typeface="Arial" pitchFamily="34" charset="0"/>
              </a:defRPr>
            </a:lvl1pPr>
          </a:lstStyle>
          <a:p>
            <a:r>
              <a:rPr lang="en-US" u="sng" dirty="0"/>
              <a:t>BTEC Course overview</a:t>
            </a:r>
            <a:endParaRPr lang="en-GB" u="sng" dirty="0"/>
          </a:p>
        </p:txBody>
      </p:sp>
      <p:pic>
        <p:nvPicPr>
          <p:cNvPr id="2" name="Recorded Sound">
            <a:hlinkClick r:id="" action="ppaction://media"/>
            <a:extLst>
              <a:ext uri="{FF2B5EF4-FFF2-40B4-BE49-F238E27FC236}">
                <a16:creationId xmlns:a16="http://schemas.microsoft.com/office/drawing/2014/main" id="{14D1BE6F-421F-4BC6-9D98-088A1A2463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2400" y="5896506"/>
            <a:ext cx="609600" cy="609600"/>
          </a:xfrm>
          <a:prstGeom prst="rect">
            <a:avLst/>
          </a:prstGeom>
        </p:spPr>
      </p:pic>
    </p:spTree>
    <p:extLst>
      <p:ext uri="{BB962C8B-B14F-4D97-AF65-F5344CB8AC3E}">
        <p14:creationId xmlns:p14="http://schemas.microsoft.com/office/powerpoint/2010/main" val="219807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464" y="436132"/>
            <a:ext cx="8281072" cy="555753"/>
          </a:xfrm>
          <a:noFill/>
          <a:ln>
            <a:solidFill>
              <a:schemeClr val="tx1"/>
            </a:solidFill>
          </a:ln>
        </p:spPr>
        <p:style>
          <a:lnRef idx="1">
            <a:schemeClr val="accent2"/>
          </a:lnRef>
          <a:fillRef idx="2">
            <a:schemeClr val="accent2"/>
          </a:fillRef>
          <a:effectRef idx="1">
            <a:schemeClr val="accent2"/>
          </a:effectRef>
          <a:fontRef idx="minor">
            <a:schemeClr val="dk1"/>
          </a:fontRef>
        </p:style>
        <p:txBody>
          <a:bodyPr>
            <a:noAutofit/>
          </a:bodyPr>
          <a:lstStyle/>
          <a:p>
            <a:r>
              <a:rPr lang="en-GB" sz="2800" b="1" u="sng" dirty="0"/>
              <a:t>What will we be studying in Year 9?</a:t>
            </a:r>
          </a:p>
        </p:txBody>
      </p:sp>
      <p:sp>
        <p:nvSpPr>
          <p:cNvPr id="7" name="Title 3"/>
          <p:cNvSpPr txBox="1">
            <a:spLocks/>
          </p:cNvSpPr>
          <p:nvPr/>
        </p:nvSpPr>
        <p:spPr>
          <a:xfrm>
            <a:off x="431464" y="5353290"/>
            <a:ext cx="8281072" cy="884022"/>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b="1" u="sng" dirty="0"/>
              <a:t>Blues</a:t>
            </a:r>
            <a:endParaRPr lang="en-GB" b="1" u="sng" dirty="0"/>
          </a:p>
        </p:txBody>
      </p:sp>
      <p:pic>
        <p:nvPicPr>
          <p:cNvPr id="5" name="Picture 4">
            <a:extLst>
              <a:ext uri="{FF2B5EF4-FFF2-40B4-BE49-F238E27FC236}">
                <a16:creationId xmlns:a16="http://schemas.microsoft.com/office/drawing/2014/main" id="{3389B658-D1C2-469E-B45A-BBC37DB9A4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 y="1445387"/>
            <a:ext cx="7620000" cy="3454400"/>
          </a:xfrm>
          <a:prstGeom prst="rect">
            <a:avLst/>
          </a:prstGeom>
        </p:spPr>
      </p:pic>
      <p:pic>
        <p:nvPicPr>
          <p:cNvPr id="6" name="Recorded Sound">
            <a:hlinkClick r:id="" action="ppaction://media"/>
            <a:extLst>
              <a:ext uri="{FF2B5EF4-FFF2-40B4-BE49-F238E27FC236}">
                <a16:creationId xmlns:a16="http://schemas.microsoft.com/office/drawing/2014/main" id="{0893DEF3-A053-4B39-AF58-C4EE6B5E3A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7772400" y="5627712"/>
            <a:ext cx="609600" cy="609600"/>
          </a:xfrm>
          <a:prstGeom prst="rect">
            <a:avLst/>
          </a:prstGeom>
        </p:spPr>
      </p:pic>
    </p:spTree>
    <p:custDataLst>
      <p:tags r:id="rId1"/>
    </p:custDataLst>
    <p:extLst>
      <p:ext uri="{BB962C8B-B14F-4D97-AF65-F5344CB8AC3E}">
        <p14:creationId xmlns:p14="http://schemas.microsoft.com/office/powerpoint/2010/main" val="2877824382"/>
      </p:ext>
    </p:extLst>
  </p:cSld>
  <p:clrMapOvr>
    <a:masterClrMapping/>
  </p:clrMapOvr>
  <mc:AlternateContent xmlns:mc="http://schemas.openxmlformats.org/markup-compatibility/2006" xmlns:p14="http://schemas.microsoft.com/office/powerpoint/2010/main">
    <mc:Choice Requires="p14">
      <p:transition p14:dur="10" advClick="0" advTm="28573"/>
    </mc:Choice>
    <mc:Fallback xmlns="">
      <p:transition advClick="0" advTm="285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70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464" y="436132"/>
            <a:ext cx="8281072" cy="555753"/>
          </a:xfrm>
          <a:noFill/>
          <a:ln>
            <a:solidFill>
              <a:schemeClr val="tx1"/>
            </a:solidFill>
          </a:ln>
        </p:spPr>
        <p:style>
          <a:lnRef idx="1">
            <a:schemeClr val="accent2"/>
          </a:lnRef>
          <a:fillRef idx="2">
            <a:schemeClr val="accent2"/>
          </a:fillRef>
          <a:effectRef idx="1">
            <a:schemeClr val="accent2"/>
          </a:effectRef>
          <a:fontRef idx="minor">
            <a:schemeClr val="dk1"/>
          </a:fontRef>
        </p:style>
        <p:txBody>
          <a:bodyPr>
            <a:noAutofit/>
          </a:bodyPr>
          <a:lstStyle/>
          <a:p>
            <a:r>
              <a:rPr lang="en-GB" sz="2800" b="1" u="sng" dirty="0"/>
              <a:t>What will we be studying in Year 9?</a:t>
            </a:r>
          </a:p>
        </p:txBody>
      </p:sp>
      <p:sp>
        <p:nvSpPr>
          <p:cNvPr id="7" name="Title 3"/>
          <p:cNvSpPr txBox="1">
            <a:spLocks/>
          </p:cNvSpPr>
          <p:nvPr/>
        </p:nvSpPr>
        <p:spPr>
          <a:xfrm>
            <a:off x="431464" y="5589240"/>
            <a:ext cx="8281072" cy="648072"/>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800" b="1" u="sng" dirty="0"/>
              <a:t>The Music Industry</a:t>
            </a:r>
            <a:endParaRPr lang="en-GB" sz="2800" b="1" u="sng" dirty="0"/>
          </a:p>
        </p:txBody>
      </p:sp>
      <p:pic>
        <p:nvPicPr>
          <p:cNvPr id="9" name="Picture 8">
            <a:extLst>
              <a:ext uri="{FF2B5EF4-FFF2-40B4-BE49-F238E27FC236}">
                <a16:creationId xmlns:a16="http://schemas.microsoft.com/office/drawing/2014/main" id="{73C01471-957F-43F7-A955-76A3C4F2A9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866" y="1090671"/>
            <a:ext cx="3494134" cy="2279380"/>
          </a:xfrm>
          <a:prstGeom prst="rect">
            <a:avLst/>
          </a:prstGeom>
        </p:spPr>
      </p:pic>
      <p:pic>
        <p:nvPicPr>
          <p:cNvPr id="11" name="Picture 10">
            <a:extLst>
              <a:ext uri="{FF2B5EF4-FFF2-40B4-BE49-F238E27FC236}">
                <a16:creationId xmlns:a16="http://schemas.microsoft.com/office/drawing/2014/main" id="{F5CFDE4C-35D0-4343-B1FB-5901661752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866" y="3429000"/>
            <a:ext cx="3494134" cy="1998045"/>
          </a:xfrm>
          <a:prstGeom prst="rect">
            <a:avLst/>
          </a:prstGeom>
        </p:spPr>
      </p:pic>
      <p:pic>
        <p:nvPicPr>
          <p:cNvPr id="13" name="Picture 12">
            <a:extLst>
              <a:ext uri="{FF2B5EF4-FFF2-40B4-BE49-F238E27FC236}">
                <a16:creationId xmlns:a16="http://schemas.microsoft.com/office/drawing/2014/main" id="{C5CF08DB-8A81-40F1-96FC-EAB6C70681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26485" y="1070897"/>
            <a:ext cx="3451617" cy="4437246"/>
          </a:xfrm>
          <a:prstGeom prst="rect">
            <a:avLst/>
          </a:prstGeom>
        </p:spPr>
      </p:pic>
      <p:pic>
        <p:nvPicPr>
          <p:cNvPr id="14" name="Recorded Sound">
            <a:hlinkClick r:id="" action="ppaction://media"/>
            <a:extLst>
              <a:ext uri="{FF2B5EF4-FFF2-40B4-BE49-F238E27FC236}">
                <a16:creationId xmlns:a16="http://schemas.microsoft.com/office/drawing/2014/main" id="{62CC3424-83AA-4FCA-B588-30F47FA7B17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986813" y="5670338"/>
            <a:ext cx="609600" cy="609600"/>
          </a:xfrm>
          <a:prstGeom prst="rect">
            <a:avLst/>
          </a:prstGeom>
        </p:spPr>
      </p:pic>
    </p:spTree>
    <p:custDataLst>
      <p:tags r:id="rId1"/>
    </p:custDataLst>
    <p:extLst>
      <p:ext uri="{BB962C8B-B14F-4D97-AF65-F5344CB8AC3E}">
        <p14:creationId xmlns:p14="http://schemas.microsoft.com/office/powerpoint/2010/main" val="578564685"/>
      </p:ext>
    </p:extLst>
  </p:cSld>
  <p:clrMapOvr>
    <a:masterClrMapping/>
  </p:clrMapOvr>
  <mc:AlternateContent xmlns:mc="http://schemas.openxmlformats.org/markup-compatibility/2006" xmlns:p14="http://schemas.microsoft.com/office/powerpoint/2010/main">
    <mc:Choice Requires="p14">
      <p:transition p14:dur="10" advClick="0" advTm="23921"/>
    </mc:Choice>
    <mc:Fallback xmlns="">
      <p:transition advClick="0" advTm="239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35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464" y="436132"/>
            <a:ext cx="8281072" cy="555753"/>
          </a:xfrm>
          <a:noFill/>
          <a:ln>
            <a:solidFill>
              <a:schemeClr val="tx1"/>
            </a:solidFill>
          </a:ln>
        </p:spPr>
        <p:style>
          <a:lnRef idx="1">
            <a:schemeClr val="accent2"/>
          </a:lnRef>
          <a:fillRef idx="2">
            <a:schemeClr val="accent2"/>
          </a:fillRef>
          <a:effectRef idx="1">
            <a:schemeClr val="accent2"/>
          </a:effectRef>
          <a:fontRef idx="minor">
            <a:schemeClr val="dk1"/>
          </a:fontRef>
        </p:style>
        <p:txBody>
          <a:bodyPr>
            <a:noAutofit/>
          </a:bodyPr>
          <a:lstStyle/>
          <a:p>
            <a:r>
              <a:rPr lang="en-GB" sz="2800" b="1" u="sng" dirty="0"/>
              <a:t>What will we be studying in Year 9?</a:t>
            </a:r>
          </a:p>
        </p:txBody>
      </p:sp>
      <p:sp>
        <p:nvSpPr>
          <p:cNvPr id="7" name="Title 3"/>
          <p:cNvSpPr txBox="1">
            <a:spLocks/>
          </p:cNvSpPr>
          <p:nvPr/>
        </p:nvSpPr>
        <p:spPr>
          <a:xfrm>
            <a:off x="431464" y="5353290"/>
            <a:ext cx="8281072" cy="884022"/>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3600" b="1" u="sng" dirty="0"/>
              <a:t>Film Music</a:t>
            </a:r>
            <a:endParaRPr lang="en-GB" sz="3600" b="1" u="sng" dirty="0"/>
          </a:p>
        </p:txBody>
      </p:sp>
      <p:pic>
        <p:nvPicPr>
          <p:cNvPr id="5" name="Recorded Sound">
            <a:hlinkClick r:id="" action="ppaction://media"/>
            <a:extLst>
              <a:ext uri="{FF2B5EF4-FFF2-40B4-BE49-F238E27FC236}">
                <a16:creationId xmlns:a16="http://schemas.microsoft.com/office/drawing/2014/main" id="{68F16F3A-2021-4352-9A37-8692658AA6E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884368" y="5627712"/>
            <a:ext cx="609600" cy="609600"/>
          </a:xfrm>
          <a:prstGeom prst="rect">
            <a:avLst/>
          </a:prstGeom>
        </p:spPr>
      </p:pic>
      <p:pic>
        <p:nvPicPr>
          <p:cNvPr id="13" name="Picture 12">
            <a:extLst>
              <a:ext uri="{FF2B5EF4-FFF2-40B4-BE49-F238E27FC236}">
                <a16:creationId xmlns:a16="http://schemas.microsoft.com/office/drawing/2014/main" id="{0BDA0AF7-ED37-483E-B597-D5AE13006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1268761"/>
            <a:ext cx="3456384" cy="2064230"/>
          </a:xfrm>
          <a:prstGeom prst="rect">
            <a:avLst/>
          </a:prstGeom>
        </p:spPr>
      </p:pic>
      <p:pic>
        <p:nvPicPr>
          <p:cNvPr id="17" name="Picture 16">
            <a:extLst>
              <a:ext uri="{FF2B5EF4-FFF2-40B4-BE49-F238E27FC236}">
                <a16:creationId xmlns:a16="http://schemas.microsoft.com/office/drawing/2014/main" id="{09DFBE9F-5EF1-4A42-9FE6-A88201C0A0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5616" y="3424225"/>
            <a:ext cx="3456384" cy="1837831"/>
          </a:xfrm>
          <a:prstGeom prst="rect">
            <a:avLst/>
          </a:prstGeom>
        </p:spPr>
      </p:pic>
      <p:pic>
        <p:nvPicPr>
          <p:cNvPr id="19" name="Picture 18">
            <a:extLst>
              <a:ext uri="{FF2B5EF4-FFF2-40B4-BE49-F238E27FC236}">
                <a16:creationId xmlns:a16="http://schemas.microsoft.com/office/drawing/2014/main" id="{02AA7B40-5F85-4C59-9848-9C67E0C497EC}"/>
              </a:ext>
            </a:extLst>
          </p:cNvPr>
          <p:cNvPicPr>
            <a:picLocks noChangeAspect="1"/>
          </p:cNvPicPr>
          <p:nvPr/>
        </p:nvPicPr>
        <p:blipFill rotWithShape="1">
          <a:blip r:embed="rId9">
            <a:extLst>
              <a:ext uri="{28A0092B-C50C-407E-A947-70E740481C1C}">
                <a14:useLocalDpi xmlns:a14="http://schemas.microsoft.com/office/drawing/2010/main" val="0"/>
              </a:ext>
            </a:extLst>
          </a:blip>
          <a:srcRect r="50000"/>
          <a:stretch/>
        </p:blipFill>
        <p:spPr>
          <a:xfrm>
            <a:off x="4744259" y="1268760"/>
            <a:ext cx="3087099" cy="3993295"/>
          </a:xfrm>
          <a:prstGeom prst="rect">
            <a:avLst/>
          </a:prstGeom>
        </p:spPr>
      </p:pic>
    </p:spTree>
    <p:custDataLst>
      <p:tags r:id="rId1"/>
    </p:custDataLst>
    <p:extLst>
      <p:ext uri="{BB962C8B-B14F-4D97-AF65-F5344CB8AC3E}">
        <p14:creationId xmlns:p14="http://schemas.microsoft.com/office/powerpoint/2010/main" val="3940035127"/>
      </p:ext>
    </p:extLst>
  </p:cSld>
  <p:clrMapOvr>
    <a:masterClrMapping/>
  </p:clrMapOvr>
  <mc:AlternateContent xmlns:mc="http://schemas.openxmlformats.org/markup-compatibility/2006" xmlns:p14="http://schemas.microsoft.com/office/powerpoint/2010/main">
    <mc:Choice Requires="p14">
      <p:transition p14:dur="10" advClick="0" advTm="39170"/>
    </mc:Choice>
    <mc:Fallback xmlns="">
      <p:transition advClick="0" advTm="391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23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1464" y="436132"/>
            <a:ext cx="8281072" cy="555753"/>
          </a:xfrm>
          <a:noFill/>
          <a:ln>
            <a:solidFill>
              <a:schemeClr val="tx1"/>
            </a:solidFill>
          </a:ln>
        </p:spPr>
        <p:style>
          <a:lnRef idx="1">
            <a:schemeClr val="accent2"/>
          </a:lnRef>
          <a:fillRef idx="2">
            <a:schemeClr val="accent2"/>
          </a:fillRef>
          <a:effectRef idx="1">
            <a:schemeClr val="accent2"/>
          </a:effectRef>
          <a:fontRef idx="minor">
            <a:schemeClr val="dk1"/>
          </a:fontRef>
        </p:style>
        <p:txBody>
          <a:bodyPr>
            <a:noAutofit/>
          </a:bodyPr>
          <a:lstStyle/>
          <a:p>
            <a:r>
              <a:rPr lang="en-GB" sz="2800" b="1" u="sng" dirty="0"/>
              <a:t>What will we be studying in Year 9?</a:t>
            </a:r>
          </a:p>
        </p:txBody>
      </p:sp>
      <p:sp>
        <p:nvSpPr>
          <p:cNvPr id="7" name="Title 3"/>
          <p:cNvSpPr txBox="1">
            <a:spLocks/>
          </p:cNvSpPr>
          <p:nvPr/>
        </p:nvSpPr>
        <p:spPr>
          <a:xfrm>
            <a:off x="431464" y="5353290"/>
            <a:ext cx="8281072" cy="884022"/>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2400" b="1" u="sng" dirty="0"/>
              <a:t>Western Classical Music (1600-1900 and 1900 onwards)</a:t>
            </a:r>
            <a:endParaRPr lang="en-GB" sz="2400" b="1" u="sng" dirty="0"/>
          </a:p>
        </p:txBody>
      </p:sp>
      <p:pic>
        <p:nvPicPr>
          <p:cNvPr id="9" name="Recorded Sound">
            <a:hlinkClick r:id="" action="ppaction://media"/>
            <a:extLst>
              <a:ext uri="{FF2B5EF4-FFF2-40B4-BE49-F238E27FC236}">
                <a16:creationId xmlns:a16="http://schemas.microsoft.com/office/drawing/2014/main" id="{52E3A5F5-3B6F-4EA6-AB8F-E367356E9AA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02936" y="5932512"/>
            <a:ext cx="609600" cy="609600"/>
          </a:xfrm>
          <a:prstGeom prst="rect">
            <a:avLst/>
          </a:prstGeom>
        </p:spPr>
      </p:pic>
      <p:pic>
        <p:nvPicPr>
          <p:cNvPr id="13" name="Picture 12">
            <a:extLst>
              <a:ext uri="{FF2B5EF4-FFF2-40B4-BE49-F238E27FC236}">
                <a16:creationId xmlns:a16="http://schemas.microsoft.com/office/drawing/2014/main" id="{55B366E7-FE27-42B9-AD02-158C00AD31BA}"/>
              </a:ext>
            </a:extLst>
          </p:cNvPr>
          <p:cNvPicPr>
            <a:picLocks noChangeAspect="1"/>
          </p:cNvPicPr>
          <p:nvPr/>
        </p:nvPicPr>
        <p:blipFill rotWithShape="1">
          <a:blip r:embed="rId7">
            <a:extLst>
              <a:ext uri="{28A0092B-C50C-407E-A947-70E740481C1C}">
                <a14:useLocalDpi xmlns:a14="http://schemas.microsoft.com/office/drawing/2010/main" val="0"/>
              </a:ext>
            </a:extLst>
          </a:blip>
          <a:srcRect t="36000" b="5200"/>
          <a:stretch/>
        </p:blipFill>
        <p:spPr>
          <a:xfrm>
            <a:off x="1259631" y="1143880"/>
            <a:ext cx="6552729" cy="2232248"/>
          </a:xfrm>
          <a:prstGeom prst="rect">
            <a:avLst/>
          </a:prstGeom>
        </p:spPr>
      </p:pic>
      <p:pic>
        <p:nvPicPr>
          <p:cNvPr id="17" name="Picture 16">
            <a:extLst>
              <a:ext uri="{FF2B5EF4-FFF2-40B4-BE49-F238E27FC236}">
                <a16:creationId xmlns:a16="http://schemas.microsoft.com/office/drawing/2014/main" id="{3016703F-DB36-4A0A-9F1E-D340C81BAA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9631" y="3420143"/>
            <a:ext cx="2808312" cy="1870336"/>
          </a:xfrm>
          <a:prstGeom prst="rect">
            <a:avLst/>
          </a:prstGeom>
        </p:spPr>
      </p:pic>
      <p:pic>
        <p:nvPicPr>
          <p:cNvPr id="19" name="Picture 18">
            <a:extLst>
              <a:ext uri="{FF2B5EF4-FFF2-40B4-BE49-F238E27FC236}">
                <a16:creationId xmlns:a16="http://schemas.microsoft.com/office/drawing/2014/main" id="{E9DAC6C6-894B-434B-9432-4C78AC08AA56}"/>
              </a:ext>
            </a:extLst>
          </p:cNvPr>
          <p:cNvPicPr>
            <a:picLocks noChangeAspect="1"/>
          </p:cNvPicPr>
          <p:nvPr/>
        </p:nvPicPr>
        <p:blipFill rotWithShape="1">
          <a:blip r:embed="rId9">
            <a:extLst>
              <a:ext uri="{28A0092B-C50C-407E-A947-70E740481C1C}">
                <a14:useLocalDpi xmlns:a14="http://schemas.microsoft.com/office/drawing/2010/main" val="0"/>
              </a:ext>
            </a:extLst>
          </a:blip>
          <a:srcRect b="22609"/>
          <a:stretch/>
        </p:blipFill>
        <p:spPr>
          <a:xfrm>
            <a:off x="4377992" y="3420143"/>
            <a:ext cx="3457830" cy="1849849"/>
          </a:xfrm>
          <a:prstGeom prst="rect">
            <a:avLst/>
          </a:prstGeom>
        </p:spPr>
      </p:pic>
    </p:spTree>
    <p:custDataLst>
      <p:tags r:id="rId1"/>
    </p:custDataLst>
    <p:extLst>
      <p:ext uri="{BB962C8B-B14F-4D97-AF65-F5344CB8AC3E}">
        <p14:creationId xmlns:p14="http://schemas.microsoft.com/office/powerpoint/2010/main" val="788539011"/>
      </p:ext>
    </p:extLst>
  </p:cSld>
  <p:clrMapOvr>
    <a:masterClrMapping/>
  </p:clrMapOvr>
  <mc:AlternateContent xmlns:mc="http://schemas.openxmlformats.org/markup-compatibility/2006" xmlns:p14="http://schemas.microsoft.com/office/powerpoint/2010/main">
    <mc:Choice Requires="p14">
      <p:transition p14:dur="10" advClick="0" advTm="40140"/>
    </mc:Choice>
    <mc:Fallback xmlns="">
      <p:transition advClick="0" advTm="401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545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AC64-9F98-4F31-B957-5F021FC0EAE1}"/>
              </a:ext>
            </a:extLst>
          </p:cNvPr>
          <p:cNvSpPr>
            <a:spLocks noGrp="1"/>
          </p:cNvSpPr>
          <p:nvPr>
            <p:ph type="title"/>
          </p:nvPr>
        </p:nvSpPr>
        <p:spPr>
          <a:xfrm>
            <a:off x="457200" y="548680"/>
            <a:ext cx="8229600" cy="720080"/>
          </a:xfrm>
          <a:ln>
            <a:solidFill>
              <a:schemeClr val="tx1"/>
            </a:solidFill>
          </a:ln>
        </p:spPr>
        <p:txBody>
          <a:bodyPr>
            <a:normAutofit fontScale="90000"/>
          </a:bodyPr>
          <a:lstStyle/>
          <a:p>
            <a:r>
              <a:rPr lang="en-US" u="sng" dirty="0"/>
              <a:t>Future career pathways/Post 16 choices:</a:t>
            </a:r>
            <a:endParaRPr lang="en-GB" u="sng" dirty="0"/>
          </a:p>
        </p:txBody>
      </p:sp>
      <p:graphicFrame>
        <p:nvGraphicFramePr>
          <p:cNvPr id="10" name="Content Placeholder 3">
            <a:extLst>
              <a:ext uri="{FF2B5EF4-FFF2-40B4-BE49-F238E27FC236}">
                <a16:creationId xmlns:a16="http://schemas.microsoft.com/office/drawing/2014/main" id="{CA14DE01-129F-454B-8361-2B07230FCD2E}"/>
              </a:ext>
            </a:extLst>
          </p:cNvPr>
          <p:cNvGraphicFramePr>
            <a:graphicFrameLocks noGrp="1"/>
          </p:cNvGraphicFramePr>
          <p:nvPr>
            <p:ph idx="1"/>
            <p:extLst>
              <p:ext uri="{D42A27DB-BD31-4B8C-83A1-F6EECF244321}">
                <p14:modId xmlns:p14="http://schemas.microsoft.com/office/powerpoint/2010/main" val="3640722399"/>
              </p:ext>
            </p:extLst>
          </p:nvPr>
        </p:nvGraphicFramePr>
        <p:xfrm>
          <a:off x="1259632" y="1772816"/>
          <a:ext cx="6734174" cy="2448272"/>
        </p:xfrm>
        <a:graphic>
          <a:graphicData uri="http://schemas.openxmlformats.org/drawingml/2006/table">
            <a:tbl>
              <a:tblPr firstRow="1" firstCol="1" bandRow="1">
                <a:tableStyleId>{21E4AEA4-8DFA-4A89-87EB-49C32662AFE0}</a:tableStyleId>
              </a:tblPr>
              <a:tblGrid>
                <a:gridCol w="3041117">
                  <a:extLst>
                    <a:ext uri="{9D8B030D-6E8A-4147-A177-3AD203B41FA5}">
                      <a16:colId xmlns:a16="http://schemas.microsoft.com/office/drawing/2014/main" val="20000"/>
                    </a:ext>
                  </a:extLst>
                </a:gridCol>
                <a:gridCol w="1981873">
                  <a:extLst>
                    <a:ext uri="{9D8B030D-6E8A-4147-A177-3AD203B41FA5}">
                      <a16:colId xmlns:a16="http://schemas.microsoft.com/office/drawing/2014/main" val="20001"/>
                    </a:ext>
                  </a:extLst>
                </a:gridCol>
                <a:gridCol w="1711184">
                  <a:extLst>
                    <a:ext uri="{9D8B030D-6E8A-4147-A177-3AD203B41FA5}">
                      <a16:colId xmlns:a16="http://schemas.microsoft.com/office/drawing/2014/main" val="20002"/>
                    </a:ext>
                  </a:extLst>
                </a:gridCol>
              </a:tblGrid>
              <a:tr h="278917">
                <a:tc>
                  <a:txBody>
                    <a:bodyPr/>
                    <a:lstStyle/>
                    <a:p>
                      <a:pPr algn="ctr">
                        <a:spcAft>
                          <a:spcPts val="1000"/>
                        </a:spcAft>
                      </a:pPr>
                      <a:r>
                        <a:rPr lang="en-GB" sz="1600" dirty="0">
                          <a:effectLst/>
                        </a:rPr>
                        <a:t>Training Pathways </a:t>
                      </a:r>
                      <a:endParaRPr lang="en-GB" sz="1100" dirty="0">
                        <a:effectLst/>
                        <a:latin typeface="Times New Roman"/>
                        <a:ea typeface="Times New Roman"/>
                      </a:endParaRPr>
                    </a:p>
                  </a:txBody>
                  <a:tcPr marL="68580" marR="68580" marT="0" marB="0"/>
                </a:tc>
                <a:tc gridSpan="2">
                  <a:txBody>
                    <a:bodyPr/>
                    <a:lstStyle/>
                    <a:p>
                      <a:pPr algn="ctr">
                        <a:spcAft>
                          <a:spcPts val="1000"/>
                        </a:spcAft>
                      </a:pPr>
                      <a:r>
                        <a:rPr lang="en-GB" sz="1600">
                          <a:effectLst/>
                        </a:rPr>
                        <a:t>Career Routes </a:t>
                      </a:r>
                      <a:endParaRPr lang="en-GB" sz="1100">
                        <a:effectLst/>
                        <a:latin typeface="Times New Roman"/>
                        <a:ea typeface="Times New Roman"/>
                      </a:endParaRPr>
                    </a:p>
                  </a:txBody>
                  <a:tcPr marL="68580" marR="68580" marT="0" marB="0"/>
                </a:tc>
                <a:tc hMerge="1">
                  <a:txBody>
                    <a:bodyPr/>
                    <a:lstStyle/>
                    <a:p>
                      <a:endParaRPr lang="en-GB"/>
                    </a:p>
                  </a:txBody>
                  <a:tcPr/>
                </a:tc>
                <a:extLst>
                  <a:ext uri="{0D108BD9-81ED-4DB2-BD59-A6C34878D82A}">
                    <a16:rowId xmlns:a16="http://schemas.microsoft.com/office/drawing/2014/main" val="10000"/>
                  </a:ext>
                </a:extLst>
              </a:tr>
              <a:tr h="2169355">
                <a:tc>
                  <a:txBody>
                    <a:bodyPr/>
                    <a:lstStyle/>
                    <a:p>
                      <a:pPr>
                        <a:spcAft>
                          <a:spcPts val="1000"/>
                        </a:spcAft>
                      </a:pPr>
                      <a:r>
                        <a:rPr lang="en-GB" sz="1600" dirty="0">
                          <a:effectLst/>
                        </a:rPr>
                        <a:t>AS &amp; A2 Music</a:t>
                      </a:r>
                      <a:endParaRPr lang="en-GB" sz="1100" dirty="0">
                        <a:effectLst/>
                      </a:endParaRPr>
                    </a:p>
                    <a:p>
                      <a:pPr>
                        <a:spcAft>
                          <a:spcPts val="1000"/>
                        </a:spcAft>
                      </a:pPr>
                      <a:r>
                        <a:rPr lang="en-GB" sz="1600" dirty="0">
                          <a:effectLst/>
                        </a:rPr>
                        <a:t>AS &amp; A2 Music Technology</a:t>
                      </a:r>
                      <a:endParaRPr lang="en-GB" sz="1100" dirty="0">
                        <a:effectLst/>
                      </a:endParaRPr>
                    </a:p>
                    <a:p>
                      <a:pPr>
                        <a:spcAft>
                          <a:spcPts val="1000"/>
                        </a:spcAft>
                      </a:pPr>
                      <a:r>
                        <a:rPr lang="en-GB" sz="1600" dirty="0">
                          <a:effectLst/>
                        </a:rPr>
                        <a:t>BTEC Music</a:t>
                      </a:r>
                      <a:endParaRPr lang="en-GB" sz="1100" dirty="0">
                        <a:effectLst/>
                        <a:latin typeface="Times New Roman"/>
                        <a:ea typeface="Times New Roman"/>
                      </a:endParaRPr>
                    </a:p>
                  </a:txBody>
                  <a:tcPr marL="68580" marR="68580" marT="0" marB="0"/>
                </a:tc>
                <a:tc>
                  <a:txBody>
                    <a:bodyPr/>
                    <a:lstStyle/>
                    <a:p>
                      <a:pPr>
                        <a:spcAft>
                          <a:spcPts val="1000"/>
                        </a:spcAft>
                      </a:pPr>
                      <a:r>
                        <a:rPr lang="en-GB" sz="1600" dirty="0">
                          <a:effectLst/>
                        </a:rPr>
                        <a:t>Composing</a:t>
                      </a:r>
                      <a:endParaRPr lang="en-GB" sz="1100" dirty="0">
                        <a:effectLst/>
                      </a:endParaRPr>
                    </a:p>
                    <a:p>
                      <a:pPr>
                        <a:spcAft>
                          <a:spcPts val="1000"/>
                        </a:spcAft>
                      </a:pPr>
                      <a:r>
                        <a:rPr lang="en-GB" sz="1600" dirty="0">
                          <a:effectLst/>
                        </a:rPr>
                        <a:t>Performing</a:t>
                      </a:r>
                      <a:endParaRPr lang="en-GB" sz="1100" dirty="0">
                        <a:effectLst/>
                      </a:endParaRPr>
                    </a:p>
                    <a:p>
                      <a:pPr>
                        <a:spcAft>
                          <a:spcPts val="1000"/>
                        </a:spcAft>
                      </a:pPr>
                      <a:r>
                        <a:rPr lang="en-GB" sz="1600" dirty="0">
                          <a:effectLst/>
                        </a:rPr>
                        <a:t>Teaching (classroom or instrumental)</a:t>
                      </a:r>
                      <a:endParaRPr lang="en-GB" sz="1100" dirty="0">
                        <a:effectLst/>
                      </a:endParaRPr>
                    </a:p>
                    <a:p>
                      <a:pPr>
                        <a:spcAft>
                          <a:spcPts val="1000"/>
                        </a:spcAft>
                      </a:pPr>
                      <a:r>
                        <a:rPr lang="en-GB" sz="1600" dirty="0">
                          <a:effectLst/>
                        </a:rPr>
                        <a:t>Music Therapist</a:t>
                      </a:r>
                      <a:endParaRPr lang="en-GB" sz="1100" dirty="0">
                        <a:effectLst/>
                        <a:latin typeface="Times New Roman"/>
                        <a:ea typeface="Times New Roman"/>
                      </a:endParaRPr>
                    </a:p>
                  </a:txBody>
                  <a:tcPr marL="68580" marR="68580" marT="0" marB="0"/>
                </a:tc>
                <a:tc>
                  <a:txBody>
                    <a:bodyPr/>
                    <a:lstStyle/>
                    <a:p>
                      <a:pPr>
                        <a:spcAft>
                          <a:spcPts val="1000"/>
                        </a:spcAft>
                      </a:pPr>
                      <a:r>
                        <a:rPr lang="en-GB" sz="1600" dirty="0">
                          <a:effectLst/>
                        </a:rPr>
                        <a:t>Broadcasting</a:t>
                      </a:r>
                      <a:endParaRPr lang="en-GB" sz="1100" dirty="0">
                        <a:effectLst/>
                      </a:endParaRPr>
                    </a:p>
                    <a:p>
                      <a:pPr>
                        <a:spcAft>
                          <a:spcPts val="1000"/>
                        </a:spcAft>
                      </a:pPr>
                      <a:r>
                        <a:rPr lang="en-GB" sz="1600" dirty="0">
                          <a:effectLst/>
                        </a:rPr>
                        <a:t>Producing</a:t>
                      </a:r>
                      <a:endParaRPr lang="en-GB" sz="1100" dirty="0">
                        <a:effectLst/>
                      </a:endParaRPr>
                    </a:p>
                    <a:p>
                      <a:pPr>
                        <a:spcAft>
                          <a:spcPts val="1000"/>
                        </a:spcAft>
                      </a:pPr>
                      <a:r>
                        <a:rPr lang="en-GB" sz="1600" dirty="0">
                          <a:effectLst/>
                        </a:rPr>
                        <a:t>Orchestral manager</a:t>
                      </a:r>
                      <a:endParaRPr lang="en-GB" sz="1100" dirty="0">
                        <a:effectLst/>
                      </a:endParaRPr>
                    </a:p>
                    <a:p>
                      <a:pPr>
                        <a:spcAft>
                          <a:spcPts val="1000"/>
                        </a:spcAft>
                      </a:pPr>
                      <a:r>
                        <a:rPr lang="en-GB" sz="1600" dirty="0">
                          <a:effectLst/>
                        </a:rPr>
                        <a:t>Recording artist</a:t>
                      </a:r>
                      <a:endParaRPr lang="en-GB" sz="1100" dirty="0">
                        <a:effectLst/>
                      </a:endParaRPr>
                    </a:p>
                    <a:p>
                      <a:pPr>
                        <a:spcAft>
                          <a:spcPts val="1000"/>
                        </a:spcAft>
                      </a:pPr>
                      <a:r>
                        <a:rPr lang="en-GB" sz="1600" dirty="0">
                          <a:effectLst/>
                        </a:rPr>
                        <a:t>Sound engineer</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1"/>
                  </a:ext>
                </a:extLst>
              </a:tr>
            </a:tbl>
          </a:graphicData>
        </a:graphic>
      </p:graphicFrame>
      <p:pic>
        <p:nvPicPr>
          <p:cNvPr id="11" name="Recorded Sound">
            <a:hlinkClick r:id="" action="ppaction://media"/>
            <a:extLst>
              <a:ext uri="{FF2B5EF4-FFF2-40B4-BE49-F238E27FC236}">
                <a16:creationId xmlns:a16="http://schemas.microsoft.com/office/drawing/2014/main" id="{5411B358-2A50-4095-B8F8-28B74F4100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93806" y="5699923"/>
            <a:ext cx="609600" cy="609600"/>
          </a:xfrm>
          <a:prstGeom prst="rect">
            <a:avLst/>
          </a:prstGeom>
        </p:spPr>
      </p:pic>
    </p:spTree>
    <p:extLst>
      <p:ext uri="{BB962C8B-B14F-4D97-AF65-F5344CB8AC3E}">
        <p14:creationId xmlns:p14="http://schemas.microsoft.com/office/powerpoint/2010/main" val="874348082"/>
      </p:ext>
    </p:extLst>
  </p:cSld>
  <p:clrMapOvr>
    <a:masterClrMapping/>
  </p:clrMapOvr>
  <mc:AlternateContent xmlns:mc="http://schemas.openxmlformats.org/markup-compatibility/2006" xmlns:p14="http://schemas.microsoft.com/office/powerpoint/2010/main">
    <mc:Choice Requires="p14">
      <p:transition spd="slow" p14:dur="2000" advTm="46471"/>
    </mc:Choice>
    <mc:Fallback xmlns="">
      <p:transition spd="slow" advTm="464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0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1.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Office Theme">
  <a:themeElements>
    <a:clrScheme name="Hamble Colours">
      <a:dk1>
        <a:sysClr val="windowText" lastClr="000000"/>
      </a:dk1>
      <a:lt1>
        <a:sysClr val="window" lastClr="FFFFFF"/>
      </a:lt1>
      <a:dk2>
        <a:srgbClr val="1F497D"/>
      </a:dk2>
      <a:lt2>
        <a:srgbClr val="EEECE1"/>
      </a:lt2>
      <a:accent1>
        <a:srgbClr val="FF0000"/>
      </a:accent1>
      <a:accent2>
        <a:srgbClr val="26215A"/>
      </a:accent2>
      <a:accent3>
        <a:srgbClr val="FFFFFF"/>
      </a:accent3>
      <a:accent4>
        <a:srgbClr val="FFFFFF"/>
      </a:accent4>
      <a:accent5>
        <a:srgbClr val="FFFFFF"/>
      </a:accent5>
      <a:accent6>
        <a:srgbClr val="FFFFFF"/>
      </a:accent6>
      <a:hlink>
        <a:srgbClr val="26215A"/>
      </a:hlink>
      <a:folHlink>
        <a:srgbClr val="A5A5A5"/>
      </a:folHlink>
    </a:clrScheme>
    <a:fontScheme name="Hamble Template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5968</TotalTime>
  <Words>552</Words>
  <Application>Microsoft Office PowerPoint</Application>
  <PresentationFormat>On-screen Show (4:3)</PresentationFormat>
  <Paragraphs>62</Paragraphs>
  <Slides>10</Slides>
  <Notes>4</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Office Theme</vt:lpstr>
      <vt:lpstr>Subject: Music </vt:lpstr>
      <vt:lpstr>Year 9</vt:lpstr>
      <vt:lpstr>PowerPoint Presentation</vt:lpstr>
      <vt:lpstr>PowerPoint Presentation</vt:lpstr>
      <vt:lpstr>What will we be studying in Year 9?</vt:lpstr>
      <vt:lpstr>What will we be studying in Year 9?</vt:lpstr>
      <vt:lpstr>What will we be studying in Year 9?</vt:lpstr>
      <vt:lpstr>What will we be studying in Year 9?</vt:lpstr>
      <vt:lpstr>Future career pathways/Post 16 choices:</vt:lpstr>
      <vt:lpstr>What makes me suitable for the Music?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Wrench</dc:creator>
  <cp:lastModifiedBy>Lyndsey Holden</cp:lastModifiedBy>
  <cp:revision>76</cp:revision>
  <dcterms:created xsi:type="dcterms:W3CDTF">2013-12-10T08:32:11Z</dcterms:created>
  <dcterms:modified xsi:type="dcterms:W3CDTF">2021-02-18T11:44:08Z</dcterms:modified>
</cp:coreProperties>
</file>