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71" r:id="rId5"/>
    <p:sldId id="270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8318-45DC-4336-BEC3-0305B7A9E4F1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64B2-98AB-4CD4-A81E-103B1461A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BCC1-D2C3-4E17-92AD-94D4ACCC6F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8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BCC1-D2C3-4E17-92AD-94D4ACCC6F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1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BCC1-D2C3-4E17-92AD-94D4ACCC6F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6BCC1-D2C3-4E17-92AD-94D4ACCC6F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9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7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7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0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20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11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1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36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6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9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CF3E-34BC-4A07-B024-57F18181FD8B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986A-55BD-441F-987B-01F4B8ACE20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3456384" cy="534003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4572000" y="6165304"/>
            <a:ext cx="4572000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Excellence Together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1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image" Target="../media/image6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media4.m4a"/><Relationship Id="rId7" Type="http://schemas.openxmlformats.org/officeDocument/2006/relationships/image" Target="../media/image11.jpe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5.m4a"/><Relationship Id="rId7" Type="http://schemas.openxmlformats.org/officeDocument/2006/relationships/image" Target="../media/image14.jpe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6.m4a"/><Relationship Id="rId7" Type="http://schemas.openxmlformats.org/officeDocument/2006/relationships/image" Target="../media/image19.gif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17F-C0DD-4EF5-A442-39B0C1FE0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b="1" u="sng" dirty="0"/>
              <a:t>Subject: RE </a:t>
            </a:r>
            <a:endParaRPr lang="en-GB" sz="54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5B0F-BB12-433A-B01D-B2CF67B22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224136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Head of Department: </a:t>
            </a:r>
          </a:p>
          <a:p>
            <a:r>
              <a:rPr lang="en-US" dirty="0" err="1"/>
              <a:t>Mr</a:t>
            </a:r>
            <a:r>
              <a:rPr lang="en-US" dirty="0"/>
              <a:t> Spencer</a:t>
            </a:r>
          </a:p>
          <a:p>
            <a:endParaRPr lang="en-GB" dirty="0"/>
          </a:p>
        </p:txBody>
      </p:sp>
      <p:pic>
        <p:nvPicPr>
          <p:cNvPr id="1026" name="Picture 2" descr="Image result for what will i study">
            <a:extLst>
              <a:ext uri="{FF2B5EF4-FFF2-40B4-BE49-F238E27FC236}">
                <a16:creationId xmlns:a16="http://schemas.microsoft.com/office/drawing/2014/main" id="{B0AC5F73-C4F3-4DC6-9604-18105D48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6" y="3429000"/>
            <a:ext cx="5004048" cy="262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0711F60-02BD-4CB7-A436-27F799EAC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77"/>
    </mc:Choice>
    <mc:Fallback>
      <p:transition spd="slow" advTm="21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CEA7-76BC-46EC-8816-A3A01226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6694"/>
            <a:ext cx="8229600" cy="72008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u="sng" dirty="0"/>
              <a:t>GCSE course overview</a:t>
            </a:r>
            <a:endParaRPr lang="en-GB" u="sn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D1F4B2-4FA4-4B3F-A1EA-44AB83A9C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60870"/>
              </p:ext>
            </p:extLst>
          </p:nvPr>
        </p:nvGraphicFramePr>
        <p:xfrm>
          <a:off x="647564" y="1628800"/>
          <a:ext cx="7848872" cy="421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328419388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4095281666"/>
                    </a:ext>
                  </a:extLst>
                </a:gridCol>
              </a:tblGrid>
              <a:tr h="755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Paper 1: Religious Themes.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(Year 9)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Paper 2: Religious knowledge.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(Year 10)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77760"/>
                  </a:ext>
                </a:extLst>
              </a:tr>
              <a:tr h="4374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Religion and Life.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Christian Beliefs.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903091"/>
                  </a:ext>
                </a:extLst>
              </a:tr>
              <a:tr h="755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Religion, Crime and Punishment.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Christian Practices.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59924"/>
                  </a:ext>
                </a:extLst>
              </a:tr>
              <a:tr h="755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Religion, Human Rights and Social Justice.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Muslim Beliefs.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611944"/>
                  </a:ext>
                </a:extLst>
              </a:tr>
              <a:tr h="755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Religion, Peace and Conflict.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Muslim Practices.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111618"/>
                  </a:ext>
                </a:extLst>
              </a:tr>
              <a:tr h="7550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Religion, Relationships and Family.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169173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F37BC4-FD19-4097-B8D1-F105670D6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928"/>
    </mc:Choice>
    <mc:Fallback>
      <p:transition spd="slow" advTm="52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64" y="436132"/>
            <a:ext cx="8281072" cy="555753"/>
          </a:xfr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u="sng" dirty="0"/>
              <a:t>What will we be studying in Year 9?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1464" y="5353290"/>
            <a:ext cx="8281072" cy="884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/>
              <a:t>Religion and Life!</a:t>
            </a:r>
          </a:p>
        </p:txBody>
      </p:sp>
      <p:pic>
        <p:nvPicPr>
          <p:cNvPr id="8" name="Picture 2" descr="http://i.huffpost.com/gen/2300450/images/o-ABORTION-facebook.jpg">
            <a:extLst>
              <a:ext uri="{FF2B5EF4-FFF2-40B4-BE49-F238E27FC236}">
                <a16:creationId xmlns:a16="http://schemas.microsoft.com/office/drawing/2014/main" id="{0B5A0811-2B1C-4ED3-B7C6-9E45AB07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3" y="1124743"/>
            <a:ext cx="3779461" cy="19229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chef.bbci.co.uk/news/660/media/images/70783000/jpg/_70783655_624_pregnancy-test.jpg">
            <a:extLst>
              <a:ext uri="{FF2B5EF4-FFF2-40B4-BE49-F238E27FC236}">
                <a16:creationId xmlns:a16="http://schemas.microsoft.com/office/drawing/2014/main" id="{CFEE8ECA-DA1B-465D-80E8-4C65613FD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" r="21592"/>
          <a:stretch/>
        </p:blipFill>
        <p:spPr bwMode="auto">
          <a:xfrm>
            <a:off x="431463" y="3171800"/>
            <a:ext cx="3779461" cy="2057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rebelem.com/wp-content/uploads/2015/02/o-BLOOD-TRANSFUSION-facebook.jpg">
            <a:extLst>
              <a:ext uri="{FF2B5EF4-FFF2-40B4-BE49-F238E27FC236}">
                <a16:creationId xmlns:a16="http://schemas.microsoft.com/office/drawing/2014/main" id="{D1330C7F-1B26-493E-A7CD-B80CAFD8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63" y="2855536"/>
            <a:ext cx="4359374" cy="2373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body.orpheusweb.co.uk/DnrCdF.gif">
            <a:extLst>
              <a:ext uri="{FF2B5EF4-FFF2-40B4-BE49-F238E27FC236}">
                <a16:creationId xmlns:a16="http://schemas.microsoft.com/office/drawing/2014/main" id="{00D0D7AC-E3D1-4A65-BB8B-F65E456A6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6207" r="5195" b="9842"/>
          <a:stretch/>
        </p:blipFill>
        <p:spPr bwMode="auto">
          <a:xfrm>
            <a:off x="4353163" y="1124744"/>
            <a:ext cx="1982212" cy="1598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orderofthegooddeath.com/wp-content/uploads/2015/08/organ-donation.jpg">
            <a:extLst>
              <a:ext uri="{FF2B5EF4-FFF2-40B4-BE49-F238E27FC236}">
                <a16:creationId xmlns:a16="http://schemas.microsoft.com/office/drawing/2014/main" id="{4959E4F6-7966-45BB-A25F-809900358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736" y="1124744"/>
            <a:ext cx="2209800" cy="1598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E2B05D-CA6E-4CD3-95DE-D74307EC97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82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8573"/>
    </mc:Choice>
    <mc:Fallback>
      <p:transition advClick="0" advTm="28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64" y="436132"/>
            <a:ext cx="8281072" cy="555753"/>
          </a:xfr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u="sng" dirty="0"/>
              <a:t>What will we be studying in Year 9?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1464" y="5589240"/>
            <a:ext cx="8281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u="sng" dirty="0"/>
              <a:t>Religion – Human Rights and Social Justice!</a:t>
            </a:r>
          </a:p>
        </p:txBody>
      </p:sp>
      <p:pic>
        <p:nvPicPr>
          <p:cNvPr id="5" name="Picture 2" descr="http://www.uu.se/digitalAssets/278/278694_1image.jpg">
            <a:extLst>
              <a:ext uri="{FF2B5EF4-FFF2-40B4-BE49-F238E27FC236}">
                <a16:creationId xmlns:a16="http://schemas.microsoft.com/office/drawing/2014/main" id="{048897D9-41DB-4768-9762-19F401ADD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4" y="1143001"/>
            <a:ext cx="5176854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fto.com/sites/default/files/WHRD.jpg">
            <a:extLst>
              <a:ext uri="{FF2B5EF4-FFF2-40B4-BE49-F238E27FC236}">
                <a16:creationId xmlns:a16="http://schemas.microsoft.com/office/drawing/2014/main" id="{BC61E68E-99F3-4023-8734-60098E29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3" y="3733801"/>
            <a:ext cx="5176855" cy="1711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humanrightsfirst.org/sites/default/files/styles/taxonomy_header_465x270/public/human_rights_first%5B1%5D.jpg?itok=mSH212Q_">
            <a:extLst>
              <a:ext uri="{FF2B5EF4-FFF2-40B4-BE49-F238E27FC236}">
                <a16:creationId xmlns:a16="http://schemas.microsoft.com/office/drawing/2014/main" id="{46BA5381-83AE-449F-A4F2-D61D9A8C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2"/>
            <a:ext cx="2997536" cy="43022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1D8872-D571-4975-805E-1B2A91BAE9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856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3921"/>
    </mc:Choice>
    <mc:Fallback>
      <p:transition advClick="0" advTm="23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64" y="436132"/>
            <a:ext cx="8281072" cy="555753"/>
          </a:xfr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u="sng" dirty="0"/>
              <a:t>What will we be studying in Year 9?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1464" y="5353290"/>
            <a:ext cx="8281072" cy="884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u="sng" dirty="0"/>
              <a:t>Religion – Crime and Punishment!</a:t>
            </a:r>
          </a:p>
        </p:txBody>
      </p:sp>
      <p:pic>
        <p:nvPicPr>
          <p:cNvPr id="8" name="Picture 2" descr="https://images.jacobinmag.com/2014/02/prison.jpg">
            <a:extLst>
              <a:ext uri="{FF2B5EF4-FFF2-40B4-BE49-F238E27FC236}">
                <a16:creationId xmlns:a16="http://schemas.microsoft.com/office/drawing/2014/main" id="{C494E3A1-F7A9-4D0C-8310-84E24809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5" y="1179310"/>
            <a:ext cx="4140536" cy="2089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ignette3.wikia.nocookie.net/liberapedia/images/0/0e/Electric_chair.jpg/revision/latest?cb=20120703003630">
            <a:extLst>
              <a:ext uri="{FF2B5EF4-FFF2-40B4-BE49-F238E27FC236}">
                <a16:creationId xmlns:a16="http://schemas.microsoft.com/office/drawing/2014/main" id="{E7E95B82-FFEA-4BF8-A6E9-45AD0FB7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4" y="3401613"/>
            <a:ext cx="1185297" cy="18462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america.aljazeera.com/content/dam/ajam/images/articles/snowden_timeline_death_penalty_a.jpg">
            <a:extLst>
              <a:ext uri="{FF2B5EF4-FFF2-40B4-BE49-F238E27FC236}">
                <a16:creationId xmlns:a16="http://schemas.microsoft.com/office/drawing/2014/main" id="{E97DFD0E-E2DF-487B-9B3B-BA3585A7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2819400" cy="1818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american.edu/uploads/hero/jumbo/Tree%20planting%20with%20Casey%20Trees%202%20Image%202.jpg">
            <a:extLst>
              <a:ext uri="{FF2B5EF4-FFF2-40B4-BE49-F238E27FC236}">
                <a16:creationId xmlns:a16="http://schemas.microsoft.com/office/drawing/2014/main" id="{7D5F0B56-1271-410B-8A01-2786B898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39" y="3401613"/>
            <a:ext cx="4004697" cy="1818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guns.com/wp-content/uploads/2014/02/arson.jpg">
            <a:extLst>
              <a:ext uri="{FF2B5EF4-FFF2-40B4-BE49-F238E27FC236}">
                <a16:creationId xmlns:a16="http://schemas.microsoft.com/office/drawing/2014/main" id="{9F285F96-D8BF-4DE3-B4A3-A773068F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06" y="1179309"/>
            <a:ext cx="4004697" cy="2089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B04AF7-E2EA-4B90-BD9E-67C2F69566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03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9170"/>
    </mc:Choice>
    <mc:Fallback>
      <p:transition advClick="0" advTm="39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64" y="436132"/>
            <a:ext cx="8281072" cy="555753"/>
          </a:xfr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800" b="1" u="sng" dirty="0"/>
              <a:t>What will we be studying in Year 9?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31464" y="5353290"/>
            <a:ext cx="8281072" cy="884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/>
              <a:t>Religion – Peace and Conflict!</a:t>
            </a:r>
          </a:p>
        </p:txBody>
      </p:sp>
      <p:pic>
        <p:nvPicPr>
          <p:cNvPr id="2" name="Picture 2" descr="https://www.delta.edu/images/gps/Worl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4" y="1165737"/>
            <a:ext cx="2426485" cy="1753883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3" name="Picture 4" descr="http://www.ineedmotivation.com/blog/wp-content/uploads/2007/08/peace-not-wa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40" y="1165737"/>
            <a:ext cx="3524296" cy="4072823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5" name="Picture 6" descr="http://www.nature.com/nature/journal/v497/n7448/images/497179a-i1.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4" y="3061458"/>
            <a:ext cx="4545563" cy="2177102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6" name="Picture 8" descr="http://www.uml.edu/Images/peace-and-conflict_tcm18-2086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56" y="1165737"/>
            <a:ext cx="2013471" cy="1739204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AED1540-8196-4FDA-AFDB-1B32407338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853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40140"/>
    </mc:Choice>
    <mc:Fallback>
      <p:transition advClick="0" advTm="40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AC64-9F98-4F31-B957-5F021FC0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u="sng" dirty="0"/>
              <a:t>Future career pathways/Post 16 choices: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2D08-87C2-4264-809C-AB90F5CF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0505"/>
            <a:ext cx="3898776" cy="470898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There are lots of different jobs where your degree would be useful. I have included lots of examples here!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Advice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Archivist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Charity fundraiser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Counsellor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International aid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Development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Mediator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Newspaper journalist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Police officer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Youth worker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887916-97FB-4765-988D-019CBE63E0D5}"/>
              </a:ext>
            </a:extLst>
          </p:cNvPr>
          <p:cNvSpPr/>
          <p:nvPr/>
        </p:nvSpPr>
        <p:spPr>
          <a:xfrm>
            <a:off x="4572000" y="1450504"/>
            <a:ext cx="4114800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Schools, colleges and universities (for teaching and research positions)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Charities and voluntary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Social services and other caring professions.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The church and other religious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Financial and legal firms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The National Health Service (NHS) Doctors / Nurses.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PR, advertising, sales and marketing companies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 Media companies.</a:t>
            </a:r>
            <a:endParaRPr lang="en-US" sz="2000" b="0" i="0" dirty="0">
              <a:effectLst/>
              <a:latin typeface="+mj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4B2DB0-89A6-4D74-84FB-B453066F9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71"/>
    </mc:Choice>
    <mc:Fallback>
      <p:transition spd="slow" advTm="46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Hamble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26215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215A"/>
      </a:hlink>
      <a:folHlink>
        <a:srgbClr val="A5A5A5"/>
      </a:folHlink>
    </a:clrScheme>
    <a:fontScheme name="Hamble Template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248</Words>
  <Application>Microsoft Office PowerPoint</Application>
  <PresentationFormat>On-screen Show (4:3)</PresentationFormat>
  <Paragraphs>50</Paragraphs>
  <Slides>7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Subject: RE </vt:lpstr>
      <vt:lpstr>GCSE course overview</vt:lpstr>
      <vt:lpstr>What will we be studying in Year 9?</vt:lpstr>
      <vt:lpstr>What will we be studying in Year 9?</vt:lpstr>
      <vt:lpstr>What will we be studying in Year 9?</vt:lpstr>
      <vt:lpstr>What will we be studying in Year 9?</vt:lpstr>
      <vt:lpstr>Future career pathways/Post 16 choices: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Wrench</dc:creator>
  <cp:lastModifiedBy>Jason Spencer</cp:lastModifiedBy>
  <cp:revision>65</cp:revision>
  <dcterms:created xsi:type="dcterms:W3CDTF">2013-12-10T08:32:11Z</dcterms:created>
  <dcterms:modified xsi:type="dcterms:W3CDTF">2021-02-05T13:19:08Z</dcterms:modified>
</cp:coreProperties>
</file>